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346" r:id="rId2"/>
    <p:sldId id="350" r:id="rId3"/>
    <p:sldId id="349" r:id="rId4"/>
    <p:sldId id="354" r:id="rId5"/>
    <p:sldId id="352" r:id="rId6"/>
    <p:sldId id="355" r:id="rId7"/>
    <p:sldId id="356" r:id="rId8"/>
    <p:sldId id="351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09F0F4D-5F29-466B-9B34-3A345C602C77}">
          <p14:sldIdLst>
            <p14:sldId id="346"/>
            <p14:sldId id="350"/>
            <p14:sldId id="349"/>
            <p14:sldId id="354"/>
            <p14:sldId id="352"/>
            <p14:sldId id="355"/>
            <p14:sldId id="356"/>
            <p14:sldId id="351"/>
          </p14:sldIdLst>
        </p14:section>
        <p14:section name="Seção sem Título" id="{DECC086A-535B-4EEE-929A-B204F00F70A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o Vinicius Zanchet Maciel" initials="PVZ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5" autoAdjust="0"/>
    <p:restoredTop sz="86357" autoAdjust="0"/>
  </p:normalViewPr>
  <p:slideViewPr>
    <p:cSldViewPr>
      <p:cViewPr varScale="1">
        <p:scale>
          <a:sx n="75" d="100"/>
          <a:sy n="75" d="100"/>
        </p:scale>
        <p:origin x="151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325E9E0-9EAE-433E-9792-D966B43D5DDF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EDF8C8F-C4D8-4CF6-8BA0-86FA03F7AD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8C8F-C4D8-4CF6-8BA0-86FA03F7AD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CCFA2E-7717-4440-999A-CB5AC72ADBC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23FB77-B35E-42E0-B0D4-A1C321CFD3C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96" y="4581128"/>
            <a:ext cx="6851104" cy="1752600"/>
          </a:xfrm>
        </p:spPr>
        <p:txBody>
          <a:bodyPr>
            <a:noAutofit/>
          </a:bodyPr>
          <a:lstStyle/>
          <a:p>
            <a:r>
              <a:rPr lang="pt-BR" sz="6000" dirty="0" smtClean="0"/>
              <a:t>PRONATEC </a:t>
            </a:r>
            <a:r>
              <a:rPr lang="pt-BR" sz="6000" dirty="0" err="1" smtClean="0"/>
              <a:t>Pactuação</a:t>
            </a:r>
            <a:r>
              <a:rPr lang="pt-BR" sz="6000" dirty="0" smtClean="0"/>
              <a:t> 2015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en-US" sz="4800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59632" y="5589240"/>
            <a:ext cx="5266928" cy="595671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SETEC/MEC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04048" y="6381328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latin typeface="Calibri" pitchFamily="34" charset="0"/>
                <a:cs typeface="Calibri" pitchFamily="34" charset="0"/>
              </a:rPr>
              <a:t>Brasília, 10 de outubro de 2014.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uvem 25"/>
          <p:cNvSpPr/>
          <p:nvPr/>
        </p:nvSpPr>
        <p:spPr>
          <a:xfrm>
            <a:off x="108345" y="1873012"/>
            <a:ext cx="2233096" cy="13776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6953" y="-5477"/>
            <a:ext cx="5585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Novo Conceito de Modalidade de Demanda  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09411" y="692696"/>
            <a:ext cx="53142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dirty="0"/>
              <a:t>Escopo </a:t>
            </a:r>
            <a:r>
              <a:rPr lang="pt-BR" dirty="0" smtClean="0"/>
              <a:t>geográfico</a:t>
            </a:r>
          </a:p>
          <a:p>
            <a:pPr lvl="1"/>
            <a:r>
              <a:rPr lang="pt-BR" dirty="0" smtClean="0"/>
              <a:t>(</a:t>
            </a:r>
            <a:r>
              <a:rPr lang="pt-BR" dirty="0"/>
              <a:t>Nacional / Regional / Municípios específicos)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dirty="0"/>
              <a:t>Escopo de </a:t>
            </a:r>
            <a:r>
              <a:rPr lang="pt-BR" dirty="0" smtClean="0"/>
              <a:t>curso</a:t>
            </a:r>
          </a:p>
          <a:p>
            <a:pPr lvl="1"/>
            <a:r>
              <a:rPr lang="pt-BR" dirty="0" smtClean="0"/>
              <a:t>(</a:t>
            </a:r>
            <a:r>
              <a:rPr lang="pt-BR" dirty="0"/>
              <a:t>Todos os cursos / Por eixo / Por curso)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0691" y="3156967"/>
            <a:ext cx="6001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dirty="0"/>
              <a:t>Visibilidade padrão: </a:t>
            </a:r>
            <a:r>
              <a:rPr lang="pt-BR" dirty="0" smtClean="0"/>
              <a:t>Unidade demandante visualiza as </a:t>
            </a:r>
            <a:br>
              <a:rPr lang="pt-BR" dirty="0" smtClean="0"/>
            </a:br>
            <a:r>
              <a:rPr lang="pt-BR" dirty="0" smtClean="0"/>
              <a:t>                                 ofertas </a:t>
            </a:r>
            <a:r>
              <a:rPr lang="pt-BR" dirty="0"/>
              <a:t>d</a:t>
            </a:r>
            <a:r>
              <a:rPr lang="pt-BR" dirty="0" smtClean="0"/>
              <a:t>o escopo da Modalidade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030A0"/>
                </a:solidFill>
              </a:rPr>
              <a:t>Visibilidade estendida (opcional</a:t>
            </a:r>
            <a:r>
              <a:rPr lang="pt-BR" dirty="0" smtClean="0">
                <a:solidFill>
                  <a:srgbClr val="7030A0"/>
                </a:solidFill>
              </a:rPr>
              <a:t>): adiciona visibilidade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                                 de novos cursos e municípios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                                  para pré-matrícula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6314" y="2167925"/>
            <a:ext cx="1965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Modalidade </a:t>
            </a:r>
            <a:r>
              <a:rPr lang="pt-BR" sz="2000" b="1" dirty="0" smtClean="0"/>
              <a:t>de</a:t>
            </a:r>
          </a:p>
          <a:p>
            <a:r>
              <a:rPr lang="pt-BR" sz="2000" b="1" dirty="0" smtClean="0"/>
              <a:t> </a:t>
            </a:r>
            <a:r>
              <a:rPr lang="pt-BR" sz="2000" b="1" dirty="0"/>
              <a:t>Demanda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355976" y="5257756"/>
            <a:ext cx="4169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rgbClr val="7030A0"/>
                </a:solidFill>
              </a:rPr>
              <a:t>Visibilidade estendida geográfica</a:t>
            </a:r>
            <a:endParaRPr lang="pt-BR" sz="1400" dirty="0">
              <a:solidFill>
                <a:srgbClr val="7030A0"/>
              </a:solidFill>
            </a:endParaRPr>
          </a:p>
          <a:p>
            <a:pPr lvl="1"/>
            <a:r>
              <a:rPr lang="pt-BR" sz="1400" dirty="0">
                <a:solidFill>
                  <a:srgbClr val="7030A0"/>
                </a:solidFill>
              </a:rPr>
              <a:t>  (Nacional / Regional / Cidades específicas)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7030A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rgbClr val="7030A0"/>
                </a:solidFill>
              </a:rPr>
              <a:t>Visibilidade estendida de curso</a:t>
            </a:r>
            <a:endParaRPr lang="pt-BR" sz="1400" dirty="0">
              <a:solidFill>
                <a:srgbClr val="7030A0"/>
              </a:solidFill>
            </a:endParaRPr>
          </a:p>
          <a:p>
            <a:r>
              <a:rPr lang="pt-BR" sz="1400" dirty="0">
                <a:solidFill>
                  <a:srgbClr val="7030A0"/>
                </a:solidFill>
              </a:rPr>
              <a:t>           (Todos os cursos / Por eixo / Por curso)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25456" y="3610430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pt-BR" dirty="0"/>
              <a:t>Pré-Matrícula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1691680" y="1360192"/>
            <a:ext cx="648072" cy="668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691680" y="2902825"/>
            <a:ext cx="720080" cy="780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215596" y="1080228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err="1" smtClean="0"/>
              <a:t>Pactuação</a:t>
            </a:r>
            <a:endParaRPr lang="pt-BR" sz="1600" b="1" dirty="0"/>
          </a:p>
        </p:txBody>
      </p:sp>
      <p:sp>
        <p:nvSpPr>
          <p:cNvPr id="22" name="Chave esquerda 21"/>
          <p:cNvSpPr/>
          <p:nvPr/>
        </p:nvSpPr>
        <p:spPr>
          <a:xfrm>
            <a:off x="2411761" y="692696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have esquerda 23"/>
          <p:cNvSpPr/>
          <p:nvPr/>
        </p:nvSpPr>
        <p:spPr>
          <a:xfrm>
            <a:off x="2411760" y="3212976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have esquerda 29"/>
          <p:cNvSpPr/>
          <p:nvPr/>
        </p:nvSpPr>
        <p:spPr>
          <a:xfrm>
            <a:off x="4211960" y="5157192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dobrada para cima 30"/>
          <p:cNvSpPr/>
          <p:nvPr/>
        </p:nvSpPr>
        <p:spPr>
          <a:xfrm rot="5400000">
            <a:off x="3129211" y="4984871"/>
            <a:ext cx="1440160" cy="290661"/>
          </a:xfrm>
          <a:prstGeom prst="ben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7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81694" y="972969"/>
            <a:ext cx="1890920" cy="4398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350" dirty="0"/>
              <a:t>PACTUAÇÃO</a:t>
            </a:r>
          </a:p>
          <a:p>
            <a:pPr algn="ctr"/>
            <a:r>
              <a:rPr lang="pt-BR" sz="1050" dirty="0"/>
              <a:t>(negociação)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72613" y="972969"/>
            <a:ext cx="5903843" cy="4398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350" dirty="0"/>
              <a:t>OFERTA DE VAGAS      </a:t>
            </a:r>
            <a:r>
              <a:rPr lang="pt-BR" sz="1050" dirty="0"/>
              <a:t>(não pode coincidir com outro período de OFERTA DE VAGAS)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1916832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600" b="1" dirty="0" smtClean="0"/>
              <a:t>Pré-requisito </a:t>
            </a:r>
            <a:r>
              <a:rPr lang="pt-BR" sz="1600" dirty="0"/>
              <a:t>:  Introdução </a:t>
            </a:r>
            <a:r>
              <a:rPr lang="pt-BR" sz="1600" dirty="0" smtClean="0"/>
              <a:t>de novos conceitos associados à </a:t>
            </a:r>
            <a:r>
              <a:rPr lang="pt-BR" sz="1600" dirty="0"/>
              <a:t>MODALIDADE DE DEMANDA </a:t>
            </a:r>
            <a:r>
              <a:rPr lang="pt-BR" sz="1600" dirty="0" smtClean="0"/>
              <a:t> (</a:t>
            </a:r>
            <a:r>
              <a:rPr lang="pt-BR" sz="1600" b="1" dirty="0" smtClean="0"/>
              <a:t>Escopo</a:t>
            </a:r>
            <a:r>
              <a:rPr lang="pt-BR" sz="1600" dirty="0" smtClean="0"/>
              <a:t> e </a:t>
            </a:r>
            <a:r>
              <a:rPr lang="pt-BR" sz="1600" b="1" dirty="0" smtClean="0"/>
              <a:t>Visibilidade</a:t>
            </a:r>
            <a:r>
              <a:rPr lang="pt-BR" sz="1600" dirty="0" smtClean="0"/>
              <a:t>)</a:t>
            </a:r>
            <a:endParaRPr lang="pt-BR" sz="1600" dirty="0"/>
          </a:p>
          <a:p>
            <a:r>
              <a:rPr lang="pt-BR" sz="1600" dirty="0"/>
              <a:t>      </a:t>
            </a:r>
            <a:r>
              <a:rPr lang="pt-BR" sz="1500" dirty="0" smtClean="0"/>
              <a:t>(Configuração as modalidades de demandas com informações de municípios e cursos)</a:t>
            </a:r>
            <a:endParaRPr lang="pt-BR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1600" b="1" dirty="0" smtClean="0"/>
              <a:t>Demanda Identificada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pt-BR" sz="1600" dirty="0"/>
              <a:t>Inserção do Mapa da Demanda Identificada pelos </a:t>
            </a:r>
            <a:r>
              <a:rPr lang="pt-BR" sz="1600" dirty="0" smtClean="0"/>
              <a:t>Demandantes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pt-BR" sz="1600" dirty="0" smtClean="0"/>
              <a:t>Demandantes tem a opção de preencher o Mapa com formulário no Sistec, ou fazer carga de uma planilha </a:t>
            </a:r>
            <a:r>
              <a:rPr lang="pt-BR" sz="1600" dirty="0" err="1" smtClean="0"/>
              <a:t>excel</a:t>
            </a:r>
            <a:r>
              <a:rPr lang="pt-BR" sz="1600" dirty="0" smtClean="0"/>
              <a:t> (MEC vai informar o formato)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pt-BR" sz="1600" dirty="0" smtClean="0"/>
              <a:t>Caso seja feito das 2 maneiras, uma proposta semelhante será sobrescrita pela última alteração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pt-BR" sz="1600" dirty="0" smtClean="0"/>
              <a:t>Haverá opção de relatório para conferência, e possibilidade de excluir ou editar proposta</a:t>
            </a:r>
            <a:endParaRPr lang="pt-BR" sz="1600" dirty="0"/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pt-BR" sz="1600" dirty="0" smtClean="0"/>
              <a:t>Sistec </a:t>
            </a:r>
            <a:r>
              <a:rPr lang="pt-BR" sz="1600" dirty="0"/>
              <a:t>consolida todos os mapas e gera um mapa único, </a:t>
            </a:r>
            <a:r>
              <a:rPr lang="pt-BR" sz="1600" dirty="0" smtClean="0"/>
              <a:t>a ser </a:t>
            </a:r>
            <a:r>
              <a:rPr lang="pt-BR" sz="1600" dirty="0"/>
              <a:t>avaliado pelo </a:t>
            </a:r>
            <a:r>
              <a:rPr lang="pt-BR" sz="1600" dirty="0" smtClean="0"/>
              <a:t>MEC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endParaRPr lang="pt-BR" sz="1600" dirty="0" smtClean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pt-BR" sz="1600" dirty="0" smtClean="0"/>
              <a:t>Avaliação, homologação e publicação pelo MEC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7" y="-12374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Fases do </a:t>
            </a:r>
            <a:r>
              <a:rPr lang="pt-BR" sz="2000" b="1" dirty="0"/>
              <a:t>próximo período</a:t>
            </a:r>
          </a:p>
        </p:txBody>
      </p:sp>
    </p:spTree>
    <p:extLst>
      <p:ext uri="{BB962C8B-B14F-4D97-AF65-F5344CB8AC3E}">
        <p14:creationId xmlns:p14="http://schemas.microsoft.com/office/powerpoint/2010/main" val="6017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6165304"/>
          </a:xfrm>
        </p:spPr>
        <p:txBody>
          <a:bodyPr>
            <a:normAutofit/>
          </a:bodyPr>
          <a:lstStyle/>
          <a:p>
            <a:pPr marL="354330" indent="-285750">
              <a:buFont typeface="Wingdings" panose="05000000000000000000" pitchFamily="2" charset="2"/>
              <a:buChar char="q"/>
            </a:pPr>
            <a:r>
              <a:rPr lang="pt-BR" sz="1700" b="1" dirty="0"/>
              <a:t>Demanda </a:t>
            </a:r>
            <a:r>
              <a:rPr lang="pt-BR" sz="1700" b="1" dirty="0" smtClean="0"/>
              <a:t>Identificada - continuação</a:t>
            </a:r>
            <a:endParaRPr lang="pt-BR" sz="1700" b="1" dirty="0"/>
          </a:p>
          <a:p>
            <a:pPr marL="557213" lvl="1" indent="-214313"/>
            <a:endParaRPr lang="pt-BR" sz="1600" dirty="0" smtClean="0"/>
          </a:p>
          <a:p>
            <a:pPr marL="557213" lvl="1" indent="-214313"/>
            <a:r>
              <a:rPr lang="pt-BR" sz="1600" dirty="0" smtClean="0"/>
              <a:t>Disponibilização </a:t>
            </a:r>
            <a:r>
              <a:rPr lang="pt-BR" sz="1600" dirty="0"/>
              <a:t>do Mapa aos Ofertantes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pt-BR" sz="1600" dirty="0"/>
              <a:t>Cada item do Mapa é a soma das demandas individuais de cada demandante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pt-BR" sz="1600" dirty="0"/>
              <a:t>O Ofertante poderá desmembrar um item do mapa para ver sua composição detalhada. Nesse caso aparecerão os campos de CNPJ, contato e </a:t>
            </a:r>
            <a:r>
              <a:rPr lang="pt-BR" sz="1600" dirty="0" smtClean="0"/>
              <a:t>observação, que servirão para orientar os ofertantes.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557213" lvl="1" indent="-214313"/>
            <a:r>
              <a:rPr lang="pt-BR" sz="1600" dirty="0"/>
              <a:t>Criação de propostas de oferta pelos Ofertantes </a:t>
            </a:r>
            <a:endParaRPr lang="pt-BR" sz="1600" dirty="0" smtClean="0"/>
          </a:p>
          <a:p>
            <a:pPr marL="342900" lvl="1" indent="0">
              <a:buNone/>
            </a:pPr>
            <a:r>
              <a:rPr lang="pt-BR" sz="1600" dirty="0"/>
              <a:t> </a:t>
            </a:r>
            <a:r>
              <a:rPr lang="pt-BR" sz="1600" dirty="0" smtClean="0"/>
              <a:t>    (unidades de ensino </a:t>
            </a:r>
            <a:r>
              <a:rPr lang="pt-BR" sz="1600" dirty="0"/>
              <a:t>-&gt; Regionais -&gt; Mantenedores -&gt; MEC)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Regionais e Mantenedores poderão editar as propostas de oferta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Propostas exclusivas serão direcionadas </a:t>
            </a:r>
            <a:r>
              <a:rPr lang="pt-BR" sz="1600" dirty="0" smtClean="0"/>
              <a:t>às Modalidades de Demanda</a:t>
            </a:r>
            <a:endParaRPr lang="pt-BR" sz="1600" dirty="0"/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Propostas </a:t>
            </a:r>
            <a:r>
              <a:rPr lang="pt-BR" sz="1600" u="sng" dirty="0"/>
              <a:t>compartilhadas</a:t>
            </a:r>
            <a:r>
              <a:rPr lang="pt-BR" sz="1600" dirty="0"/>
              <a:t> </a:t>
            </a:r>
            <a:r>
              <a:rPr lang="pt-BR" sz="1600" u="sng" dirty="0" smtClean="0"/>
              <a:t>não serão direcionadas </a:t>
            </a:r>
            <a:r>
              <a:rPr lang="pt-BR" sz="1600" u="sng" dirty="0"/>
              <a:t>a D</a:t>
            </a:r>
            <a:r>
              <a:rPr lang="pt-BR" sz="1600" u="sng" dirty="0" smtClean="0"/>
              <a:t>emandantes ou a Modalidades de Demanda </a:t>
            </a:r>
            <a:r>
              <a:rPr lang="pt-BR" sz="1600" dirty="0" smtClean="0"/>
              <a:t>, </a:t>
            </a:r>
            <a:r>
              <a:rPr lang="pt-BR" sz="1600" dirty="0"/>
              <a:t>pois o escopo </a:t>
            </a:r>
            <a:r>
              <a:rPr lang="pt-BR" sz="1600" dirty="0" smtClean="0"/>
              <a:t>das Modalidades define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754380" lvl="1" indent="-342900">
              <a:buFont typeface="Wingdings" panose="05000000000000000000" pitchFamily="2" charset="2"/>
              <a:buChar char="§"/>
            </a:pPr>
            <a:r>
              <a:rPr lang="pt-BR" sz="1600" dirty="0" smtClean="0"/>
              <a:t>Sistec fará uma distribuição </a:t>
            </a:r>
            <a:r>
              <a:rPr lang="pt-BR" sz="1600" dirty="0" smtClean="0"/>
              <a:t>proporcional </a:t>
            </a:r>
            <a:r>
              <a:rPr lang="pt-BR" sz="1600" dirty="0" smtClean="0"/>
              <a:t>às propostas de oferta e às demandas</a:t>
            </a:r>
          </a:p>
          <a:p>
            <a:pPr marL="754380" lvl="1" indent="-342900">
              <a:buFont typeface="Wingdings" panose="05000000000000000000" pitchFamily="2" charset="2"/>
              <a:buChar char="§"/>
            </a:pPr>
            <a:r>
              <a:rPr lang="pt-BR" sz="1600" dirty="0" smtClean="0"/>
              <a:t>Cada Modalidade/Demandante poderá fazer aprovação, embora a Modalidade compartilhe a totalidade de vagas aprovadas</a:t>
            </a:r>
          </a:p>
          <a:p>
            <a:pPr marL="754380" lvl="1" indent="-342900">
              <a:buFont typeface="Wingdings" panose="05000000000000000000" pitchFamily="2" charset="2"/>
              <a:buChar char="§"/>
            </a:pPr>
            <a:r>
              <a:rPr lang="pt-BR" sz="1600" dirty="0" smtClean="0"/>
              <a:t>Se a proposta for recusada, irá para </a:t>
            </a:r>
            <a:r>
              <a:rPr lang="pt-BR" sz="1600" dirty="0" err="1" smtClean="0"/>
              <a:t>blacklist</a:t>
            </a:r>
            <a:r>
              <a:rPr lang="pt-BR" sz="1600" dirty="0" smtClean="0"/>
              <a:t>, de modo a não mais ser visível para essa Modalidade)</a:t>
            </a:r>
          </a:p>
          <a:p>
            <a:pPr marL="754380" lvl="1" indent="-342900">
              <a:buFont typeface="Wingdings" panose="05000000000000000000" pitchFamily="2" charset="2"/>
              <a:buChar char="§"/>
            </a:pPr>
            <a:endParaRPr lang="pt-BR" sz="1600" dirty="0" smtClean="0"/>
          </a:p>
          <a:p>
            <a:pPr marL="900113" lvl="2" indent="-214313">
              <a:buFont typeface="Wingdings" panose="05000000000000000000" pitchFamily="2" charset="2"/>
              <a:buChar char="ü"/>
            </a:pPr>
            <a:endParaRPr lang="pt-BR" sz="1600" dirty="0" smtClean="0"/>
          </a:p>
          <a:p>
            <a:pPr marL="900113" lvl="2" indent="-214313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900113" lvl="2" indent="-214313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557213" lvl="1" indent="-214313"/>
            <a:endParaRPr lang="pt-BR" sz="1600" dirty="0"/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037" y="-12374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Fases do </a:t>
            </a:r>
            <a:r>
              <a:rPr lang="pt-BR" sz="2000" b="1" dirty="0"/>
              <a:t>próximo período</a:t>
            </a:r>
          </a:p>
        </p:txBody>
      </p:sp>
    </p:spTree>
    <p:extLst>
      <p:ext uri="{BB962C8B-B14F-4D97-AF65-F5344CB8AC3E}">
        <p14:creationId xmlns:p14="http://schemas.microsoft.com/office/powerpoint/2010/main" val="11788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675768"/>
            <a:ext cx="8248480" cy="427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433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q"/>
              <a:defRPr sz="1700" b="1"/>
            </a:lvl1pPr>
            <a:lvl2pPr marL="557213" lvl="1" indent="-214313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600"/>
            </a:lvl2pPr>
            <a:lvl3pPr marL="1085850" lvl="2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ü"/>
              <a:defRPr sz="16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/>
            </a:lvl4pPr>
            <a:lvl5pPr marL="1188720" indent="-13716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pt-BR" dirty="0"/>
              <a:t>Demanda Identificada - continuação</a:t>
            </a:r>
          </a:p>
          <a:p>
            <a:pPr marL="68580" indent="0">
              <a:buNone/>
            </a:pPr>
            <a:endParaRPr lang="pt-BR" b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b="0" dirty="0" smtClean="0"/>
              <a:t>Distribuição </a:t>
            </a:r>
            <a:r>
              <a:rPr lang="pt-BR" b="0" dirty="0"/>
              <a:t>das propostas de oferta relativas à Demanda Identificada </a:t>
            </a:r>
          </a:p>
          <a:p>
            <a:endParaRPr lang="pt-BR" b="0" dirty="0"/>
          </a:p>
          <a:p>
            <a:pPr lvl="2"/>
            <a:r>
              <a:rPr lang="pt-BR" b="0" dirty="0"/>
              <a:t>Ofertantes podem criar propostas de oferta até o limite de município x curso (soma das demandas de todos os demandantes</a:t>
            </a:r>
            <a:r>
              <a:rPr lang="pt-BR" b="0" dirty="0" smtClean="0"/>
              <a:t>)</a:t>
            </a:r>
          </a:p>
          <a:p>
            <a:pPr lvl="2"/>
            <a:endParaRPr lang="pt-BR" b="0" dirty="0"/>
          </a:p>
          <a:p>
            <a:pPr lvl="2"/>
            <a:r>
              <a:rPr lang="pt-BR" b="0" dirty="0"/>
              <a:t>Sistec não permitirá proposta de oferta não compatível com o Mapa</a:t>
            </a:r>
          </a:p>
          <a:p>
            <a:pPr lvl="2"/>
            <a:endParaRPr lang="pt-BR" b="0" dirty="0"/>
          </a:p>
          <a:p>
            <a:pPr lvl="2"/>
            <a:r>
              <a:rPr lang="pt-BR" b="0" dirty="0"/>
              <a:t>Distribuição das vagas entre os OFERTANTES: </a:t>
            </a:r>
            <a:r>
              <a:rPr lang="pt-BR" b="0" dirty="0" smtClean="0"/>
              <a:t>PROPORCIONAL</a:t>
            </a:r>
            <a:r>
              <a:rPr lang="pt-BR" b="0" dirty="0"/>
              <a:t>, considerando um tamanho mínimo de turma (20, no </a:t>
            </a:r>
            <a:r>
              <a:rPr lang="pt-BR" b="0" dirty="0" smtClean="0"/>
              <a:t>exemplo)</a:t>
            </a:r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b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06" y="4166964"/>
            <a:ext cx="1761258" cy="1638300"/>
          </a:xfrm>
          <a:prstGeom prst="rect">
            <a:avLst/>
          </a:prstGeom>
        </p:spPr>
      </p:pic>
      <p:cxnSp>
        <p:nvCxnSpPr>
          <p:cNvPr id="9" name="Conector em curva 8"/>
          <p:cNvCxnSpPr/>
          <p:nvPr/>
        </p:nvCxnSpPr>
        <p:spPr>
          <a:xfrm flipV="1">
            <a:off x="2207464" y="4166964"/>
            <a:ext cx="1860480" cy="1429352"/>
          </a:xfrm>
          <a:prstGeom prst="curvedConnector3">
            <a:avLst>
              <a:gd name="adj1" fmla="val 23787"/>
            </a:avLst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072183"/>
            <a:ext cx="6213809" cy="158906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99511" y="5949280"/>
            <a:ext cx="8081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Assim, os Demandantes dem1, dem2 e dem3 farão a aprovação das propostas</a:t>
            </a:r>
          </a:p>
          <a:p>
            <a:r>
              <a:rPr lang="pt-BR" sz="1600" dirty="0"/>
              <a:t>d</a:t>
            </a:r>
            <a:r>
              <a:rPr lang="pt-BR" sz="1600" dirty="0" smtClean="0"/>
              <a:t>e oferta de Ofertante 1 (120 vagas), Ofertante 2 (120 vagas) e Ofertante 3 (20 vagas)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037" y="-12374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Fases do </a:t>
            </a:r>
            <a:r>
              <a:rPr lang="pt-BR" sz="2000" b="1" dirty="0"/>
              <a:t>próximo período</a:t>
            </a:r>
          </a:p>
        </p:txBody>
      </p:sp>
    </p:spTree>
    <p:extLst>
      <p:ext uri="{BB962C8B-B14F-4D97-AF65-F5344CB8AC3E}">
        <p14:creationId xmlns:p14="http://schemas.microsoft.com/office/powerpoint/2010/main" val="10796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357048" cy="3539430"/>
          </a:xfrm>
          <a:noFill/>
        </p:spPr>
        <p:txBody>
          <a:bodyPr wrap="square" rtlCol="0">
            <a:spAutoFit/>
          </a:bodyPr>
          <a:lstStyle/>
          <a:p>
            <a:pPr marL="102870" indent="-285750">
              <a:buFont typeface="Wingdings" panose="05000000000000000000" pitchFamily="2" charset="2"/>
              <a:buChar char="q"/>
            </a:pPr>
            <a:r>
              <a:rPr lang="pt-BR" sz="1600" b="1" dirty="0"/>
              <a:t>Demanda potencial</a:t>
            </a:r>
          </a:p>
          <a:p>
            <a:pPr marL="0"/>
            <a:endParaRPr lang="pt-BR" sz="1600" b="1" dirty="0"/>
          </a:p>
          <a:p>
            <a:pPr marL="557213" lvl="1" indent="-214313"/>
            <a:r>
              <a:rPr lang="pt-BR" sz="1600" dirty="0"/>
              <a:t>Criação de propostas de oferta pelos Ofertantes </a:t>
            </a:r>
          </a:p>
          <a:p>
            <a:pPr marL="342900" lvl="1" indent="0">
              <a:buNone/>
            </a:pPr>
            <a:r>
              <a:rPr lang="pt-BR" sz="1600" dirty="0"/>
              <a:t>     (unidades de ensino -&gt; Regionais -&gt; Mantenedores -&gt; MEC)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Regionais e Mantenedores poderão editar as propostas de oferta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Propostas exclusivas serão direcionadas às Modalidades de Demanda</a:t>
            </a:r>
          </a:p>
          <a:p>
            <a:pPr marL="900113" lvl="2" indent="-214313">
              <a:buFont typeface="Wingdings" panose="05000000000000000000" pitchFamily="2" charset="2"/>
              <a:buChar char="ü"/>
            </a:pPr>
            <a:r>
              <a:rPr lang="pt-BR" sz="1600" dirty="0"/>
              <a:t>Propostas </a:t>
            </a:r>
            <a:r>
              <a:rPr lang="pt-BR" sz="1600" u="sng" dirty="0"/>
              <a:t>compartilhadas</a:t>
            </a:r>
            <a:r>
              <a:rPr lang="pt-BR" sz="1600" dirty="0"/>
              <a:t> </a:t>
            </a:r>
            <a:r>
              <a:rPr lang="pt-BR" sz="1600" u="sng" dirty="0"/>
              <a:t>não serão direcionadas a Demandantes ou a Modalidades de Demanda </a:t>
            </a:r>
            <a:r>
              <a:rPr lang="pt-BR" sz="1600" dirty="0"/>
              <a:t>, pois o escopo das Modalidades define</a:t>
            </a:r>
          </a:p>
          <a:p>
            <a:pPr marL="0"/>
            <a:endParaRPr lang="pt-BR" sz="1600" b="1" dirty="0"/>
          </a:p>
          <a:p>
            <a:pPr marL="0"/>
            <a:endParaRPr lang="pt-BR" sz="1600" b="1" dirty="0"/>
          </a:p>
          <a:p>
            <a:pPr marL="0"/>
            <a:endParaRPr lang="pt-BR" sz="1600" b="1" dirty="0"/>
          </a:p>
          <a:p>
            <a:pPr marL="0"/>
            <a:endParaRPr lang="pt-BR" sz="16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3429000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Aprovação dos demandantes das propostas de oferta </a:t>
            </a:r>
            <a:r>
              <a:rPr lang="pt-BR" sz="1600" b="1" u="sng" dirty="0" smtClean="0"/>
              <a:t>(igual à D. Identificada)</a:t>
            </a:r>
          </a:p>
          <a:p>
            <a:endParaRPr lang="pt-BR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Proposta de oferta para modalidades exclusivas : </a:t>
            </a:r>
          </a:p>
          <a:p>
            <a:pPr lvl="1"/>
            <a:r>
              <a:rPr lang="pt-BR" sz="1600" dirty="0"/>
              <a:t>	</a:t>
            </a:r>
            <a:r>
              <a:rPr lang="pt-BR" sz="1600" dirty="0" smtClean="0"/>
              <a:t>como são para uma modalidade específica, o demandante faz </a:t>
            </a:r>
          </a:p>
          <a:p>
            <a:pPr lvl="1"/>
            <a:r>
              <a:rPr lang="pt-BR" sz="1600" dirty="0"/>
              <a:t> </a:t>
            </a:r>
            <a:r>
              <a:rPr lang="pt-BR" sz="1600" dirty="0" smtClean="0"/>
              <a:t>      a própria aprovação, ainda sujeita à homologação do MEC</a:t>
            </a:r>
          </a:p>
          <a:p>
            <a:endParaRPr lang="pt-B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Proposta de oferta para modalidades </a:t>
            </a:r>
            <a:r>
              <a:rPr lang="pt-BR" sz="1600" dirty="0" smtClean="0"/>
              <a:t>compartilhadas: as modalidades são selecionadas de acordo com o escopo, e a aprovação do total de vagas da proposta pode ser de qualquer demandante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Se </a:t>
            </a:r>
            <a:r>
              <a:rPr lang="pt-BR" sz="1600" dirty="0"/>
              <a:t>a proposta for recusada, irá para </a:t>
            </a:r>
            <a:r>
              <a:rPr lang="pt-BR" sz="1600" dirty="0" err="1"/>
              <a:t>blacklist</a:t>
            </a:r>
            <a:r>
              <a:rPr lang="pt-BR" sz="1600" dirty="0"/>
              <a:t>, de modo a não mais ser visível para essa </a:t>
            </a:r>
            <a:r>
              <a:rPr lang="pt-BR" sz="1600" dirty="0" smtClean="0"/>
              <a:t>Modalidade</a:t>
            </a:r>
            <a:endParaRPr lang="pt-BR" sz="1600" dirty="0"/>
          </a:p>
          <a:p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037" y="-12374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Fases do </a:t>
            </a:r>
            <a:r>
              <a:rPr lang="pt-BR" sz="2000" b="1" dirty="0"/>
              <a:t>próximo período</a:t>
            </a:r>
          </a:p>
        </p:txBody>
      </p:sp>
    </p:spTree>
    <p:extLst>
      <p:ext uri="{BB962C8B-B14F-4D97-AF65-F5344CB8AC3E}">
        <p14:creationId xmlns:p14="http://schemas.microsoft.com/office/powerpoint/2010/main" val="235628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2076"/>
            <a:ext cx="4959903" cy="252028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2286" y="613765"/>
            <a:ext cx="8242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Aprovação </a:t>
            </a:r>
            <a:r>
              <a:rPr lang="pt-BR" sz="1600" b="1" dirty="0"/>
              <a:t>das propostas de oferta relativas à</a:t>
            </a:r>
            <a:r>
              <a:rPr lang="pt-BR" sz="1600" b="1" dirty="0" smtClean="0"/>
              <a:t>s </a:t>
            </a:r>
            <a:r>
              <a:rPr lang="pt-BR" sz="1600" b="1" u="sng" dirty="0" smtClean="0"/>
              <a:t>demandas </a:t>
            </a:r>
            <a:r>
              <a:rPr lang="pt-BR" sz="1600" b="1" u="sng" dirty="0"/>
              <a:t>Identificada </a:t>
            </a:r>
            <a:r>
              <a:rPr lang="pt-BR" sz="1600" b="1" u="sng" dirty="0" smtClean="0"/>
              <a:t>e  Potencial</a:t>
            </a:r>
            <a:endParaRPr lang="pt-BR" sz="1600" b="1" u="sng" dirty="0"/>
          </a:p>
          <a:p>
            <a:endParaRPr lang="pt-BR" sz="1600" dirty="0" smtClean="0"/>
          </a:p>
          <a:p>
            <a:r>
              <a:rPr lang="pt-BR" sz="1600" dirty="0" smtClean="0"/>
              <a:t>Exemplo: aprovação da proposta de oferta compartilhada do Ofertante 1 por todos os 3 demandantes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35287" y="4682580"/>
            <a:ext cx="7879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Na tela de aprovação de proposta de oferta de cada Demandante, haverá a</a:t>
            </a:r>
          </a:p>
          <a:p>
            <a:r>
              <a:rPr lang="pt-BR" sz="1600" dirty="0" smtClean="0"/>
              <a:t>possibilidade de recusar a oferta. Se houver recusa, essa proposta de oferta irá para a </a:t>
            </a:r>
            <a:r>
              <a:rPr lang="pt-BR" sz="1600" dirty="0" err="1" smtClean="0"/>
              <a:t>blacklist</a:t>
            </a:r>
            <a:r>
              <a:rPr lang="pt-BR" sz="1600" dirty="0" smtClean="0"/>
              <a:t>, e não será mais visível para essa Modalidade de Demanda, independente do escopo ou da visibilidade estendida.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08476" y="6016843"/>
            <a:ext cx="3312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</a:rPr>
              <a:t>Recusar a proposta de oferta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4860032" y="6016843"/>
            <a:ext cx="93610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156176" y="5661248"/>
            <a:ext cx="2844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Blacklist</a:t>
            </a:r>
            <a:r>
              <a:rPr lang="pt-BR" b="1" dirty="0" smtClean="0"/>
              <a:t> (proposta de oferta não aparecerá </a:t>
            </a:r>
            <a:r>
              <a:rPr lang="pt-BR" sz="1600" b="1" dirty="0" smtClean="0"/>
              <a:t>para</a:t>
            </a:r>
            <a:r>
              <a:rPr lang="pt-BR" b="1" dirty="0" smtClean="0"/>
              <a:t> pré-matrícula)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4037" y="-12374"/>
            <a:ext cx="5328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Aprovação pela Modalidade / Demandante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8846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908720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Criação do Mapa da Demanda </a:t>
            </a:r>
            <a:r>
              <a:rPr lang="pt-BR" sz="1600" b="1" dirty="0" smtClean="0"/>
              <a:t>Identificada</a:t>
            </a:r>
          </a:p>
          <a:p>
            <a:r>
              <a:rPr lang="pt-BR" sz="1600" b="1" dirty="0" smtClean="0"/>
              <a:t> </a:t>
            </a:r>
            <a:endParaRPr lang="pt-BR" sz="1600" b="1" dirty="0"/>
          </a:p>
          <a:p>
            <a:endParaRPr lang="pt-BR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600" u="sng" dirty="0"/>
              <a:t>Demandantes</a:t>
            </a:r>
            <a:r>
              <a:rPr lang="pt-BR" sz="1600" dirty="0"/>
              <a:t> criam no Sistec, diretamente ou por carga de planilha </a:t>
            </a:r>
            <a:r>
              <a:rPr lang="pt-BR" sz="1600" dirty="0" err="1" smtClean="0"/>
              <a:t>excel</a:t>
            </a:r>
            <a:endParaRPr lang="pt-BR" sz="1600" dirty="0" smtClean="0"/>
          </a:p>
          <a:p>
            <a:endParaRPr lang="pt-BR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600" dirty="0"/>
              <a:t>Fases: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pt-BR" sz="1600" dirty="0"/>
              <a:t>Demandantes inserem seus Mapas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pt-BR" sz="1600" dirty="0"/>
              <a:t>Sistec consolida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pt-BR" sz="1600" dirty="0"/>
              <a:t>MEC avalia, homologa e publica 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600" dirty="0"/>
              <a:t>Conteúdo do Mapa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pt-BR" sz="1600" dirty="0"/>
              <a:t>Município + curso +  Modalidade + CNPJ + Contato + </a:t>
            </a:r>
            <a:r>
              <a:rPr lang="pt-BR" sz="1600" dirty="0" smtClean="0"/>
              <a:t>observação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963" y="0"/>
            <a:ext cx="3930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Mapa da Demanda Identificada</a:t>
            </a:r>
          </a:p>
        </p:txBody>
      </p:sp>
    </p:spTree>
    <p:extLst>
      <p:ext uri="{BB962C8B-B14F-4D97-AF65-F5344CB8AC3E}">
        <p14:creationId xmlns:p14="http://schemas.microsoft.com/office/powerpoint/2010/main" val="1242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6773</TotalTime>
  <Words>727</Words>
  <Application>Microsoft Office PowerPoint</Application>
  <PresentationFormat>Apresentação na tela (4:3)</PresentationFormat>
  <Paragraphs>113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Brilho</vt:lpstr>
      <vt:lpstr>PRONATEC Pactuação 2015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PRONATEC 2011-2013 Ministério da Educação</dc:title>
  <dc:creator>Erica de Lima Gallindo</dc:creator>
  <cp:lastModifiedBy>Paulo Vinicius Zanchet Maciel</cp:lastModifiedBy>
  <cp:revision>385</cp:revision>
  <cp:lastPrinted>2014-10-23T16:11:09Z</cp:lastPrinted>
  <dcterms:created xsi:type="dcterms:W3CDTF">2013-11-18T17:21:38Z</dcterms:created>
  <dcterms:modified xsi:type="dcterms:W3CDTF">2014-10-23T20:34:32Z</dcterms:modified>
</cp:coreProperties>
</file>