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16" r:id="rId2"/>
    <p:sldId id="515" r:id="rId3"/>
    <p:sldId id="514" r:id="rId4"/>
    <p:sldId id="508" r:id="rId5"/>
    <p:sldId id="509" r:id="rId6"/>
    <p:sldId id="510" r:id="rId7"/>
    <p:sldId id="511" r:id="rId8"/>
    <p:sldId id="512" r:id="rId9"/>
    <p:sldId id="513" r:id="rId10"/>
    <p:sldId id="259" r:id="rId1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0066"/>
    <a:srgbClr val="D60093"/>
    <a:srgbClr val="CC00CC"/>
    <a:srgbClr val="CCFF66"/>
    <a:srgbClr val="F4E9E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>
      <p:cViewPr>
        <p:scale>
          <a:sx n="66" d="100"/>
          <a:sy n="66" d="100"/>
        </p:scale>
        <p:origin x="-185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 smtClean="0"/>
            </a:lvl1pPr>
          </a:lstStyle>
          <a:p>
            <a:pPr>
              <a:defRPr/>
            </a:pPr>
            <a:fld id="{65E2ACF1-7919-428E-8028-9E011970D48D}" type="datetimeFigureOut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E0ED31-5994-4E06-8CB6-F39A25DC10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94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B892FA-52E2-451F-96F2-9DF18726DB46}" type="datetimeFigureOut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EDBA89-EBCF-4B6B-942A-A396C42A2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572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D1A9E0-7756-4172-BEF7-A8FE48E35DEF}" type="slidenum">
              <a:rPr lang="pt-BR" smtClean="0"/>
              <a:pPr eaLnBrk="1" hangingPunct="1"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D1A9E0-7756-4172-BEF7-A8FE48E35DEF}" type="slidenum">
              <a:rPr lang="pt-BR" smtClean="0"/>
              <a:pPr eaLnBrk="1" hangingPunct="1"/>
              <a:t>10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E1BDB-700C-4816-9847-9F4A92B4C8E9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A9C5-BD08-420A-A638-3FB1A18058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6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0537-FA5B-480A-938C-437D80197F08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E5D2-8D20-4396-8401-553E5763F0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7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9E83-B1EB-4546-AFF2-65EBF2262EEF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7A5B-A0B0-4361-9510-15CDDC8A24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7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8134672" cy="4525963"/>
          </a:xfrm>
        </p:spPr>
        <p:txBody>
          <a:bodyPr/>
          <a:lstStyle>
            <a:lvl1pPr eaLnBrk="1" latinLnBrk="0" hangingPunct="1">
              <a:defRPr kumimoji="0" lang="pt-BR" sz="2800"/>
            </a:lvl1pPr>
            <a:lvl2pPr eaLnBrk="1" latinLnBrk="0" hangingPunct="1">
              <a:defRPr kumimoji="0" lang="pt-BR" sz="2400"/>
            </a:lvl2pPr>
            <a:lvl3pPr eaLnBrk="1" latinLnBrk="0" hangingPunct="1">
              <a:defRPr kumimoji="0" lang="pt-BR" sz="2000"/>
            </a:lvl3pPr>
            <a:lvl4pPr eaLnBrk="1" latinLnBrk="0" hangingPunct="1">
              <a:defRPr kumimoji="0" lang="pt-BR" sz="1800"/>
            </a:lvl4pPr>
            <a:lvl5pPr eaLnBrk="1" latinLnBrk="0" hangingPunct="1">
              <a:defRPr kumimoji="0" lang="pt-BR" sz="1800"/>
            </a:lvl5pPr>
            <a:lvl6pPr eaLnBrk="1" latinLnBrk="0" hangingPunct="1">
              <a:defRPr kumimoji="0" lang="pt-BR" sz="1800"/>
            </a:lvl6pPr>
            <a:lvl7pPr eaLnBrk="1" latinLnBrk="0" hangingPunct="1">
              <a:defRPr kumimoji="0" lang="pt-BR" sz="1800"/>
            </a:lvl7pPr>
            <a:lvl8pPr eaLnBrk="1" latinLnBrk="0" hangingPunct="1">
              <a:defRPr kumimoji="0" lang="pt-BR" sz="1800"/>
            </a:lvl8pPr>
            <a:lvl9pPr eaLnBrk="1" latinLnBrk="0" hangingPunct="1">
              <a:defRPr kumimoji="0" lang="pt-BR"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137E-A81C-4C7B-BE2F-13971093F8D9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87B5-BFFE-4D2A-84E8-F264339218B3}" type="slidenum">
              <a:rPr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633798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pt-B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t-BR" sz="18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87DB5-4A46-4D6C-9548-229B87652A95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74E37-2F7B-4754-AD7A-80436FB6C98A}" type="slidenum">
              <a:rPr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3014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778098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AC92-0DD1-4B7F-B21C-4F349983EC05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E076-3CD5-49C7-B7AC-8C363D12A2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05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96AD-F53A-4A86-96BD-A63D031AF965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26BF-6E4E-4DEA-8CE1-27C9BB2EF8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66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52090-11A9-42E3-A76A-9FA9DCDAADF3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4A52-17D5-499A-B4F1-DC261E62A5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09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950F-1944-4FA1-9C34-161913CF8115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73D12-E2A4-4A0D-AE50-F287B497D9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28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4BCF-ECC9-417B-999B-BC7328DCA330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C706-23E9-4323-AC4E-9A216C2EFD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95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1964-AD4F-4815-919D-89F548FC54CD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7BCE-456F-40F5-AA4E-3A16A0A7F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8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7EAC-01AA-4552-821C-F33C35FC9E46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9ECE-6DA4-4889-8081-609AE951EA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04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1ABE-EEE3-4EEA-B321-9784A9D3EFFA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8A8E-4ABA-4C05-A9C9-2ACA8F5D3D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84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250825" y="188913"/>
            <a:ext cx="86423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3D9BA7-C4E4-43B9-B94F-2EE3023CA950}" type="datetime1">
              <a:rPr lang="pt-BR"/>
              <a:pPr>
                <a:defRPr/>
              </a:pPr>
              <a:t>07/05/2014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889FB5-73AB-48C3-9BD1-1F60A6BFE7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0" y="620713"/>
            <a:ext cx="9144000" cy="1079500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rlos.avila@mec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Planilha_do_Microsoft_Excel1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12"/>
          <p:cNvSpPr txBox="1">
            <a:spLocks noChangeArrowheads="1"/>
          </p:cNvSpPr>
          <p:nvPr/>
        </p:nvSpPr>
        <p:spPr bwMode="auto">
          <a:xfrm>
            <a:off x="0" y="3645024"/>
            <a:ext cx="8532440" cy="19389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Bolsa-Formação</a:t>
            </a:r>
          </a:p>
          <a:p>
            <a:pPr eaLnBrk="1" hangingPunct="1">
              <a:defRPr/>
            </a:pPr>
            <a:endParaRPr lang="pt-BR" sz="4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pt-B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Orçamentária</a:t>
            </a:r>
          </a:p>
        </p:txBody>
      </p:sp>
    </p:spTree>
    <p:extLst>
      <p:ext uri="{BB962C8B-B14F-4D97-AF65-F5344CB8AC3E}">
        <p14:creationId xmlns:p14="http://schemas.microsoft.com/office/powerpoint/2010/main" val="999774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12"/>
          <p:cNvSpPr txBox="1">
            <a:spLocks noChangeArrowheads="1"/>
          </p:cNvSpPr>
          <p:nvPr/>
        </p:nvSpPr>
        <p:spPr bwMode="auto">
          <a:xfrm>
            <a:off x="0" y="3753033"/>
            <a:ext cx="8532440" cy="16312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Carlos Alberto de Ávila</a:t>
            </a:r>
          </a:p>
          <a:p>
            <a:pPr eaLnBrk="1" hangingPunct="1">
              <a:defRPr/>
            </a:pP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Educação Profissional e Tecnológica</a:t>
            </a:r>
          </a:p>
          <a:p>
            <a:pPr eaLnBrk="1" hangingPunct="1">
              <a:defRPr/>
            </a:pP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  - Gabinete</a:t>
            </a:r>
            <a:endParaRPr lang="pt-B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carlos.avila@mec.gov.br</a:t>
            </a: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(61) 9375-2466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332656"/>
            <a:ext cx="87849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Histórico da Execução Orçamentária</a:t>
            </a:r>
            <a:endParaRPr lang="pt-BR" sz="3200" dirty="0"/>
          </a:p>
          <a:p>
            <a:pPr algn="just"/>
            <a:endParaRPr lang="pt-BR" sz="3200" b="1" dirty="0" smtClean="0">
              <a:latin typeface="+mn-lt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295799"/>
              </p:ext>
            </p:extLst>
          </p:nvPr>
        </p:nvGraphicFramePr>
        <p:xfrm>
          <a:off x="683569" y="1012766"/>
          <a:ext cx="7408774" cy="51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lanilha" r:id="rId4" imgW="4410143" imgH="3066960" progId="Excel.Sheet.12">
                  <p:embed/>
                </p:oleObj>
              </mc:Choice>
              <mc:Fallback>
                <p:oleObj name="Planilha" r:id="rId4" imgW="4410143" imgH="3066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9" y="1012766"/>
                        <a:ext cx="7408774" cy="515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5424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07504" y="2924944"/>
            <a:ext cx="87849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Execução Orçamentária 2014</a:t>
            </a:r>
            <a:endParaRPr lang="pt-BR" sz="3200" dirty="0"/>
          </a:p>
          <a:p>
            <a:pPr algn="just"/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6428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07504" y="1484784"/>
            <a:ext cx="87849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b="1" dirty="0"/>
              <a:t>Nota Informativa Pronatec – 030/2014</a:t>
            </a:r>
            <a:endParaRPr lang="pt-BR" sz="3200" dirty="0"/>
          </a:p>
          <a:p>
            <a:pPr algn="just"/>
            <a:endParaRPr lang="pt-BR" sz="3200" b="1" dirty="0" smtClean="0"/>
          </a:p>
          <a:p>
            <a:pPr algn="just"/>
            <a:endParaRPr lang="pt-BR" sz="3200" b="1" dirty="0" smtClean="0"/>
          </a:p>
          <a:p>
            <a:pPr algn="just"/>
            <a:r>
              <a:rPr lang="pt-BR" sz="3200" b="1" dirty="0" smtClean="0"/>
              <a:t>Assunto</a:t>
            </a:r>
            <a:r>
              <a:rPr lang="pt-BR" sz="3200" b="1" dirty="0"/>
              <a:t>:</a:t>
            </a:r>
            <a:r>
              <a:rPr lang="pt-BR" sz="3200" dirty="0"/>
              <a:t> Descentralização de créditos orçamentários e apresentação de relatório de cumprimento de objeto. </a:t>
            </a:r>
          </a:p>
          <a:p>
            <a:pPr algn="just"/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2105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1124744"/>
            <a:ext cx="878497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 smtClean="0"/>
              <a:t>Orientações </a:t>
            </a:r>
            <a:r>
              <a:rPr lang="pt-BR" sz="3200" dirty="0"/>
              <a:t>sobre: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/>
              <a:t>Elaboração do relatório de cumprimento do objeto</a:t>
            </a:r>
            <a:r>
              <a:rPr lang="pt-BR" sz="3200" dirty="0" smtClean="0"/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/>
              <a:t>Solicitação de nova parcela de descentralização da Bolsa-Formação</a:t>
            </a:r>
            <a:r>
              <a:rPr lang="pt-BR" sz="3200" dirty="0" smtClean="0"/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/>
              <a:t>Mudança de ND (natureza de despesa</a:t>
            </a:r>
            <a:r>
              <a:rPr lang="pt-BR" sz="3200" dirty="0" smtClean="0"/>
              <a:t>);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/>
              <a:t>Encaminhamentos relativos à elaboração do Termo de Cooperação para o Pronatec Mulheres Mil.</a:t>
            </a:r>
          </a:p>
          <a:p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32644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1124744"/>
            <a:ext cx="8784976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/>
              <a:t>Elaboração </a:t>
            </a:r>
            <a:r>
              <a:rPr lang="pt-BR" sz="2400" b="1" dirty="0"/>
              <a:t>do relatório de cumprimento do objeto</a:t>
            </a:r>
            <a:r>
              <a:rPr lang="pt-BR" sz="2400" b="1" dirty="0" smtClean="0"/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Aspectos Importantes: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Base legal atual – Portaria SE/MEC 549/2013;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Diferença de Prestação de Contas e Relatório de Cumprimento de Objeto;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Modelo para o Relatório de Cumprimento de Objeto;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Vedação de novas descentralizações;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Atinge descentralizações de outras unidades e </a:t>
            </a:r>
            <a:r>
              <a:rPr lang="pt-BR" sz="2800" dirty="0" smtClean="0"/>
              <a:t>programas</a:t>
            </a:r>
            <a:r>
              <a:rPr lang="pt-BR" sz="2800" dirty="0"/>
              <a:t>;</a:t>
            </a:r>
            <a:endParaRPr lang="pt-BR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Quem já encaminhou não precisa reenviar.</a:t>
            </a:r>
            <a:endParaRPr lang="pt-BR" sz="2800" dirty="0"/>
          </a:p>
          <a:p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1345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1124744"/>
            <a:ext cx="8784976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/>
              <a:t>Solicitação de Nova Parcela da Descentralização;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Aspectos Importantes: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No Termo Original;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Tramitação direta pela unidade;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Limite máximo geral para nova parcela;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Liberdade de planejamento de acordo com a experiência da execução 2014;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Recebe apenas quando executar 60% (liquidação).</a:t>
            </a:r>
            <a:endParaRPr lang="pt-BR" sz="2800" dirty="0"/>
          </a:p>
          <a:p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8782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1124744"/>
            <a:ext cx="8784976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/>
              <a:t>Mudança de Natureza de Despesa;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Aspectos Importantes: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Nova descentralização;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Tem que haver devolução do crédito a ser mudado;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Deverá ser feito no momento da solicitação de nova parcela;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Planejamento integrado de acordo com a execução;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Aguardar orientações específicas;</a:t>
            </a:r>
          </a:p>
          <a:p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8262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87B5-BFFE-4D2A-84E8-F264339218B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1124744"/>
            <a:ext cx="8784976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pt-BR" sz="2400" b="1" dirty="0" smtClean="0"/>
              <a:t>Termo de Cooperação Mulheres Mil;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Aspectos Importantes: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Acompanhamento direto da Casa Civil;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Termo específico;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Aguardar a repactuação para elaboração do Projeto Básico;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Ajuste no Projeto Básico Geral;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Plano Interno (PI) Específico;</a:t>
            </a:r>
          </a:p>
          <a:p>
            <a:pPr lvl="1"/>
            <a:endParaRPr lang="pt-BR" sz="2800" dirty="0"/>
          </a:p>
          <a:p>
            <a:endParaRPr lang="pt-BR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95771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natec-Ponto Controle CasaCivil 6 mar 2013 revisado-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Pronatec-Ponto Controle CasaCivil 6 mar 2013 revisado-1</Template>
  <TotalTime>1621</TotalTime>
  <Words>292</Words>
  <Application>Microsoft Office PowerPoint</Application>
  <PresentationFormat>Apresentação na tela (4:3)</PresentationFormat>
  <Paragraphs>65</Paragraphs>
  <Slides>10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Pronatec-Ponto Controle CasaCivil 6 mar 2013 revisado-1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Nilva Schroeder</dc:creator>
  <cp:lastModifiedBy>Carlos Alberto de Ávila</cp:lastModifiedBy>
  <cp:revision>142</cp:revision>
  <cp:lastPrinted>2013-03-19T12:39:50Z</cp:lastPrinted>
  <dcterms:created xsi:type="dcterms:W3CDTF">2013-03-06T12:35:42Z</dcterms:created>
  <dcterms:modified xsi:type="dcterms:W3CDTF">2014-05-07T13:03:10Z</dcterms:modified>
</cp:coreProperties>
</file>