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3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ricagallindo\Documents\Subsidios%20Pactua&#231;&#227;o%202014\Pactua&#231;&#227;oxOfertas%20201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ricagallindo\Documents\Subsidios%20Pactua&#231;&#227;o%202014\Pactua&#231;&#227;oxOfertas%20201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ricagallindo\Documents\Subsidios%20Pactua&#231;&#227;o%202014\Pactua&#231;&#227;oxOfertas%202013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ricagallindo\Documents\Subsidios%20Pactua&#231;&#227;o%202014\Pactua&#231;&#227;oxOfertas%202013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ricagallindo\Documents\Subsidios%20Pactua&#231;&#227;o%202014\Pactua&#231;&#227;oxOfertas%202013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ricagallindo\Documents\Subsidios%20Pactua&#231;&#227;o%202014\Pactua&#231;&#227;oxOfertas%20201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'REDE ESTADUAL'!$G$4</c:f>
              <c:strCache>
                <c:ptCount val="1"/>
                <c:pt idx="0">
                  <c:v>Pactuação</c:v>
                </c:pt>
              </c:strCache>
            </c:strRef>
          </c:tx>
          <c:invertIfNegative val="0"/>
          <c:cat>
            <c:strRef>
              <c:f>'REDE ESTADUAL'!$F$5:$F$20</c:f>
              <c:strCache>
                <c:ptCount val="16"/>
                <c:pt idx="0">
                  <c:v>AC</c:v>
                </c:pt>
                <c:pt idx="1">
                  <c:v>AL</c:v>
                </c:pt>
                <c:pt idx="2">
                  <c:v>AP</c:v>
                </c:pt>
                <c:pt idx="3">
                  <c:v>BA</c:v>
                </c:pt>
                <c:pt idx="4">
                  <c:v>DF</c:v>
                </c:pt>
                <c:pt idx="5">
                  <c:v>ES</c:v>
                </c:pt>
                <c:pt idx="6">
                  <c:v>GO</c:v>
                </c:pt>
                <c:pt idx="7">
                  <c:v>MG</c:v>
                </c:pt>
                <c:pt idx="8">
                  <c:v>MS</c:v>
                </c:pt>
                <c:pt idx="9">
                  <c:v>MT</c:v>
                </c:pt>
                <c:pt idx="10">
                  <c:v>PA</c:v>
                </c:pt>
                <c:pt idx="11">
                  <c:v>PI</c:v>
                </c:pt>
                <c:pt idx="12">
                  <c:v>PR</c:v>
                </c:pt>
                <c:pt idx="13">
                  <c:v>SC</c:v>
                </c:pt>
                <c:pt idx="14">
                  <c:v>SP</c:v>
                </c:pt>
                <c:pt idx="15">
                  <c:v>TO</c:v>
                </c:pt>
              </c:strCache>
            </c:strRef>
          </c:cat>
          <c:val>
            <c:numRef>
              <c:f>'REDE ESTADUAL'!$G$5:$G$20</c:f>
              <c:numCache>
                <c:formatCode>_-* #,##0_-;\-* #,##0_-;_-* "-"??_-;_-@_-</c:formatCode>
                <c:ptCount val="16"/>
                <c:pt idx="0">
                  <c:v>13690</c:v>
                </c:pt>
                <c:pt idx="1">
                  <c:v>3324</c:v>
                </c:pt>
                <c:pt idx="2">
                  <c:v>10570</c:v>
                </c:pt>
                <c:pt idx="3">
                  <c:v>18766</c:v>
                </c:pt>
                <c:pt idx="4">
                  <c:v>11682</c:v>
                </c:pt>
                <c:pt idx="5">
                  <c:v>9790</c:v>
                </c:pt>
                <c:pt idx="6">
                  <c:v>14301</c:v>
                </c:pt>
                <c:pt idx="7">
                  <c:v>33628</c:v>
                </c:pt>
                <c:pt idx="8">
                  <c:v>3588</c:v>
                </c:pt>
                <c:pt idx="9">
                  <c:v>18553</c:v>
                </c:pt>
                <c:pt idx="10">
                  <c:v>6042</c:v>
                </c:pt>
                <c:pt idx="11">
                  <c:v>3127</c:v>
                </c:pt>
                <c:pt idx="12">
                  <c:v>1125</c:v>
                </c:pt>
                <c:pt idx="13">
                  <c:v>1585</c:v>
                </c:pt>
                <c:pt idx="14">
                  <c:v>16312</c:v>
                </c:pt>
                <c:pt idx="15">
                  <c:v>19030</c:v>
                </c:pt>
              </c:numCache>
            </c:numRef>
          </c:val>
        </c:ser>
        <c:ser>
          <c:idx val="1"/>
          <c:order val="1"/>
          <c:tx>
            <c:strRef>
              <c:f>'REDE ESTADUAL'!$H$4</c:f>
              <c:strCache>
                <c:ptCount val="1"/>
                <c:pt idx="0">
                  <c:v>Vagas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'REDE ESTADUAL'!$F$5:$F$20</c:f>
              <c:strCache>
                <c:ptCount val="16"/>
                <c:pt idx="0">
                  <c:v>AC</c:v>
                </c:pt>
                <c:pt idx="1">
                  <c:v>AL</c:v>
                </c:pt>
                <c:pt idx="2">
                  <c:v>AP</c:v>
                </c:pt>
                <c:pt idx="3">
                  <c:v>BA</c:v>
                </c:pt>
                <c:pt idx="4">
                  <c:v>DF</c:v>
                </c:pt>
                <c:pt idx="5">
                  <c:v>ES</c:v>
                </c:pt>
                <c:pt idx="6">
                  <c:v>GO</c:v>
                </c:pt>
                <c:pt idx="7">
                  <c:v>MG</c:v>
                </c:pt>
                <c:pt idx="8">
                  <c:v>MS</c:v>
                </c:pt>
                <c:pt idx="9">
                  <c:v>MT</c:v>
                </c:pt>
                <c:pt idx="10">
                  <c:v>PA</c:v>
                </c:pt>
                <c:pt idx="11">
                  <c:v>PI</c:v>
                </c:pt>
                <c:pt idx="12">
                  <c:v>PR</c:v>
                </c:pt>
                <c:pt idx="13">
                  <c:v>SC</c:v>
                </c:pt>
                <c:pt idx="14">
                  <c:v>SP</c:v>
                </c:pt>
                <c:pt idx="15">
                  <c:v>TO</c:v>
                </c:pt>
              </c:strCache>
            </c:strRef>
          </c:cat>
          <c:val>
            <c:numRef>
              <c:f>'REDE ESTADUAL'!$H$5:$H$20</c:f>
              <c:numCache>
                <c:formatCode>_-* #,##0_-;\-* #,##0_-;_-* "-"??_-;_-@_-</c:formatCode>
                <c:ptCount val="16"/>
                <c:pt idx="0">
                  <c:v>14799</c:v>
                </c:pt>
                <c:pt idx="1">
                  <c:v>2845</c:v>
                </c:pt>
                <c:pt idx="2">
                  <c:v>10880</c:v>
                </c:pt>
                <c:pt idx="3">
                  <c:v>9800</c:v>
                </c:pt>
                <c:pt idx="4">
                  <c:v>0</c:v>
                </c:pt>
                <c:pt idx="5">
                  <c:v>160</c:v>
                </c:pt>
                <c:pt idx="6">
                  <c:v>12166</c:v>
                </c:pt>
                <c:pt idx="7">
                  <c:v>19725</c:v>
                </c:pt>
                <c:pt idx="8">
                  <c:v>3426</c:v>
                </c:pt>
                <c:pt idx="9">
                  <c:v>12517</c:v>
                </c:pt>
                <c:pt idx="10">
                  <c:v>2155</c:v>
                </c:pt>
                <c:pt idx="11">
                  <c:v>2734</c:v>
                </c:pt>
                <c:pt idx="12">
                  <c:v>0</c:v>
                </c:pt>
                <c:pt idx="13">
                  <c:v>0</c:v>
                </c:pt>
                <c:pt idx="14">
                  <c:v>5160</c:v>
                </c:pt>
                <c:pt idx="15">
                  <c:v>50</c:v>
                </c:pt>
              </c:numCache>
            </c:numRef>
          </c:val>
        </c:ser>
        <c:ser>
          <c:idx val="2"/>
          <c:order val="2"/>
          <c:tx>
            <c:strRef>
              <c:f>'REDE ESTADUAL'!$I$4</c:f>
              <c:strCache>
                <c:ptCount val="1"/>
                <c:pt idx="0">
                  <c:v>Matrículas</c:v>
                </c:pt>
              </c:strCache>
            </c:strRef>
          </c:tx>
          <c:invertIfNegative val="0"/>
          <c:cat>
            <c:strRef>
              <c:f>'REDE ESTADUAL'!$F$5:$F$20</c:f>
              <c:strCache>
                <c:ptCount val="16"/>
                <c:pt idx="0">
                  <c:v>AC</c:v>
                </c:pt>
                <c:pt idx="1">
                  <c:v>AL</c:v>
                </c:pt>
                <c:pt idx="2">
                  <c:v>AP</c:v>
                </c:pt>
                <c:pt idx="3">
                  <c:v>BA</c:v>
                </c:pt>
                <c:pt idx="4">
                  <c:v>DF</c:v>
                </c:pt>
                <c:pt idx="5">
                  <c:v>ES</c:v>
                </c:pt>
                <c:pt idx="6">
                  <c:v>GO</c:v>
                </c:pt>
                <c:pt idx="7">
                  <c:v>MG</c:v>
                </c:pt>
                <c:pt idx="8">
                  <c:v>MS</c:v>
                </c:pt>
                <c:pt idx="9">
                  <c:v>MT</c:v>
                </c:pt>
                <c:pt idx="10">
                  <c:v>PA</c:v>
                </c:pt>
                <c:pt idx="11">
                  <c:v>PI</c:v>
                </c:pt>
                <c:pt idx="12">
                  <c:v>PR</c:v>
                </c:pt>
                <c:pt idx="13">
                  <c:v>SC</c:v>
                </c:pt>
                <c:pt idx="14">
                  <c:v>SP</c:v>
                </c:pt>
                <c:pt idx="15">
                  <c:v>TO</c:v>
                </c:pt>
              </c:strCache>
            </c:strRef>
          </c:cat>
          <c:val>
            <c:numRef>
              <c:f>'REDE ESTADUAL'!$I$5:$I$20</c:f>
              <c:numCache>
                <c:formatCode>_-* #,##0_-;\-* #,##0_-;_-* "-"??_-;_-@_-</c:formatCode>
                <c:ptCount val="16"/>
                <c:pt idx="0">
                  <c:v>2950</c:v>
                </c:pt>
                <c:pt idx="1">
                  <c:v>2614</c:v>
                </c:pt>
                <c:pt idx="2">
                  <c:v>2662</c:v>
                </c:pt>
                <c:pt idx="3">
                  <c:v>14269</c:v>
                </c:pt>
                <c:pt idx="4">
                  <c:v>6676</c:v>
                </c:pt>
                <c:pt idx="5">
                  <c:v>2832</c:v>
                </c:pt>
                <c:pt idx="6">
                  <c:v>8325</c:v>
                </c:pt>
                <c:pt idx="7">
                  <c:v>17178</c:v>
                </c:pt>
                <c:pt idx="8">
                  <c:v>1480</c:v>
                </c:pt>
                <c:pt idx="9">
                  <c:v>275</c:v>
                </c:pt>
                <c:pt idx="10">
                  <c:v>3071</c:v>
                </c:pt>
                <c:pt idx="11">
                  <c:v>5624</c:v>
                </c:pt>
                <c:pt idx="12">
                  <c:v>2435</c:v>
                </c:pt>
                <c:pt idx="13">
                  <c:v>823</c:v>
                </c:pt>
                <c:pt idx="14">
                  <c:v>937</c:v>
                </c:pt>
                <c:pt idx="15">
                  <c:v>1982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40715776"/>
        <c:axId val="110797376"/>
      </c:barChart>
      <c:catAx>
        <c:axId val="40715776"/>
        <c:scaling>
          <c:orientation val="minMax"/>
        </c:scaling>
        <c:delete val="0"/>
        <c:axPos val="b"/>
        <c:majorTickMark val="none"/>
        <c:minorTickMark val="none"/>
        <c:tickLblPos val="nextTo"/>
        <c:crossAx val="110797376"/>
        <c:crosses val="autoZero"/>
        <c:auto val="1"/>
        <c:lblAlgn val="ctr"/>
        <c:lblOffset val="100"/>
        <c:noMultiLvlLbl val="0"/>
      </c:catAx>
      <c:valAx>
        <c:axId val="110797376"/>
        <c:scaling>
          <c:orientation val="minMax"/>
        </c:scaling>
        <c:delete val="1"/>
        <c:axPos val="l"/>
        <c:majorGridlines/>
        <c:numFmt formatCode="_-* #,##0_-;\-* #,##0_-;_-* &quot;-&quot;??_-;_-@_-" sourceLinked="1"/>
        <c:majorTickMark val="none"/>
        <c:minorTickMark val="none"/>
        <c:tickLblPos val="nextTo"/>
        <c:crossAx val="4071577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432098765432098E-3"/>
          <c:y val="3.0866359269839369E-2"/>
          <c:w val="0.99691358024691346"/>
          <c:h val="0.831260441148104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'REDE FEDERAL'!$G$4</c:f>
              <c:strCache>
                <c:ptCount val="1"/>
                <c:pt idx="0">
                  <c:v>Pactuação</c:v>
                </c:pt>
              </c:strCache>
            </c:strRef>
          </c:tx>
          <c:invertIfNegative val="0"/>
          <c:cat>
            <c:strRef>
              <c:f>'REDE FEDERAL'!$F$5:$F$31</c:f>
              <c:strCache>
                <c:ptCount val="27"/>
                <c:pt idx="0">
                  <c:v>AC</c:v>
                </c:pt>
                <c:pt idx="1">
                  <c:v>AL</c:v>
                </c:pt>
                <c:pt idx="2">
                  <c:v>AM</c:v>
                </c:pt>
                <c:pt idx="3">
                  <c:v>AP</c:v>
                </c:pt>
                <c:pt idx="4">
                  <c:v>BA</c:v>
                </c:pt>
                <c:pt idx="5">
                  <c:v>CE</c:v>
                </c:pt>
                <c:pt idx="6">
                  <c:v>DF</c:v>
                </c:pt>
                <c:pt idx="7">
                  <c:v>ES</c:v>
                </c:pt>
                <c:pt idx="8">
                  <c:v>GO</c:v>
                </c:pt>
                <c:pt idx="9">
                  <c:v>MA</c:v>
                </c:pt>
                <c:pt idx="10">
                  <c:v>MG</c:v>
                </c:pt>
                <c:pt idx="11">
                  <c:v>MS</c:v>
                </c:pt>
                <c:pt idx="12">
                  <c:v>MT</c:v>
                </c:pt>
                <c:pt idx="13">
                  <c:v>PA</c:v>
                </c:pt>
                <c:pt idx="14">
                  <c:v>PB</c:v>
                </c:pt>
                <c:pt idx="15">
                  <c:v>PE</c:v>
                </c:pt>
                <c:pt idx="16">
                  <c:v>PI</c:v>
                </c:pt>
                <c:pt idx="17">
                  <c:v>PR</c:v>
                </c:pt>
                <c:pt idx="18">
                  <c:v>RJ</c:v>
                </c:pt>
                <c:pt idx="19">
                  <c:v>RN</c:v>
                </c:pt>
                <c:pt idx="20">
                  <c:v>RO</c:v>
                </c:pt>
                <c:pt idx="21">
                  <c:v>RR</c:v>
                </c:pt>
                <c:pt idx="22">
                  <c:v>RS</c:v>
                </c:pt>
                <c:pt idx="23">
                  <c:v>SC</c:v>
                </c:pt>
                <c:pt idx="24">
                  <c:v>SE</c:v>
                </c:pt>
                <c:pt idx="25">
                  <c:v>SP</c:v>
                </c:pt>
                <c:pt idx="26">
                  <c:v>TO</c:v>
                </c:pt>
              </c:strCache>
            </c:strRef>
          </c:cat>
          <c:val>
            <c:numRef>
              <c:f>'REDE FEDERAL'!$G$5:$G$31</c:f>
              <c:numCache>
                <c:formatCode>_-* #,##0_-;\-* #,##0_-;_-* "-"??_-;_-@_-</c:formatCode>
                <c:ptCount val="27"/>
                <c:pt idx="0">
                  <c:v>3870</c:v>
                </c:pt>
                <c:pt idx="1">
                  <c:v>6628</c:v>
                </c:pt>
                <c:pt idx="2">
                  <c:v>5084</c:v>
                </c:pt>
                <c:pt idx="3">
                  <c:v>4043</c:v>
                </c:pt>
                <c:pt idx="4">
                  <c:v>24729</c:v>
                </c:pt>
                <c:pt idx="5">
                  <c:v>1691</c:v>
                </c:pt>
                <c:pt idx="6">
                  <c:v>8054</c:v>
                </c:pt>
                <c:pt idx="7">
                  <c:v>6462</c:v>
                </c:pt>
                <c:pt idx="8">
                  <c:v>28970</c:v>
                </c:pt>
                <c:pt idx="9">
                  <c:v>10912</c:v>
                </c:pt>
                <c:pt idx="10">
                  <c:v>43988</c:v>
                </c:pt>
                <c:pt idx="11">
                  <c:v>1805</c:v>
                </c:pt>
                <c:pt idx="12">
                  <c:v>4030</c:v>
                </c:pt>
                <c:pt idx="13">
                  <c:v>14133</c:v>
                </c:pt>
                <c:pt idx="14">
                  <c:v>13541</c:v>
                </c:pt>
                <c:pt idx="15">
                  <c:v>11634</c:v>
                </c:pt>
                <c:pt idx="16" formatCode="General">
                  <c:v>11282</c:v>
                </c:pt>
                <c:pt idx="17" formatCode="General">
                  <c:v>8874</c:v>
                </c:pt>
                <c:pt idx="18" formatCode="General">
                  <c:v>8039</c:v>
                </c:pt>
                <c:pt idx="19" formatCode="General">
                  <c:v>41306</c:v>
                </c:pt>
                <c:pt idx="20" formatCode="General">
                  <c:v>4328</c:v>
                </c:pt>
                <c:pt idx="21" formatCode="General">
                  <c:v>3835</c:v>
                </c:pt>
                <c:pt idx="22" formatCode="General">
                  <c:v>13774</c:v>
                </c:pt>
                <c:pt idx="23" formatCode="General">
                  <c:v>10835</c:v>
                </c:pt>
                <c:pt idx="24" formatCode="General">
                  <c:v>1321</c:v>
                </c:pt>
                <c:pt idx="25" formatCode="General">
                  <c:v>3232</c:v>
                </c:pt>
                <c:pt idx="26" formatCode="General">
                  <c:v>3169</c:v>
                </c:pt>
              </c:numCache>
            </c:numRef>
          </c:val>
        </c:ser>
        <c:ser>
          <c:idx val="1"/>
          <c:order val="1"/>
          <c:tx>
            <c:strRef>
              <c:f>'REDE FEDERAL'!$H$4</c:f>
              <c:strCache>
                <c:ptCount val="1"/>
                <c:pt idx="0">
                  <c:v>Vagas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'REDE FEDERAL'!$F$5:$F$31</c:f>
              <c:strCache>
                <c:ptCount val="27"/>
                <c:pt idx="0">
                  <c:v>AC</c:v>
                </c:pt>
                <c:pt idx="1">
                  <c:v>AL</c:v>
                </c:pt>
                <c:pt idx="2">
                  <c:v>AM</c:v>
                </c:pt>
                <c:pt idx="3">
                  <c:v>AP</c:v>
                </c:pt>
                <c:pt idx="4">
                  <c:v>BA</c:v>
                </c:pt>
                <c:pt idx="5">
                  <c:v>CE</c:v>
                </c:pt>
                <c:pt idx="6">
                  <c:v>DF</c:v>
                </c:pt>
                <c:pt idx="7">
                  <c:v>ES</c:v>
                </c:pt>
                <c:pt idx="8">
                  <c:v>GO</c:v>
                </c:pt>
                <c:pt idx="9">
                  <c:v>MA</c:v>
                </c:pt>
                <c:pt idx="10">
                  <c:v>MG</c:v>
                </c:pt>
                <c:pt idx="11">
                  <c:v>MS</c:v>
                </c:pt>
                <c:pt idx="12">
                  <c:v>MT</c:v>
                </c:pt>
                <c:pt idx="13">
                  <c:v>PA</c:v>
                </c:pt>
                <c:pt idx="14">
                  <c:v>PB</c:v>
                </c:pt>
                <c:pt idx="15">
                  <c:v>PE</c:v>
                </c:pt>
                <c:pt idx="16">
                  <c:v>PI</c:v>
                </c:pt>
                <c:pt idx="17">
                  <c:v>PR</c:v>
                </c:pt>
                <c:pt idx="18">
                  <c:v>RJ</c:v>
                </c:pt>
                <c:pt idx="19">
                  <c:v>RN</c:v>
                </c:pt>
                <c:pt idx="20">
                  <c:v>RO</c:v>
                </c:pt>
                <c:pt idx="21">
                  <c:v>RR</c:v>
                </c:pt>
                <c:pt idx="22">
                  <c:v>RS</c:v>
                </c:pt>
                <c:pt idx="23">
                  <c:v>SC</c:v>
                </c:pt>
                <c:pt idx="24">
                  <c:v>SE</c:v>
                </c:pt>
                <c:pt idx="25">
                  <c:v>SP</c:v>
                </c:pt>
                <c:pt idx="26">
                  <c:v>TO</c:v>
                </c:pt>
              </c:strCache>
            </c:strRef>
          </c:cat>
          <c:val>
            <c:numRef>
              <c:f>'REDE FEDERAL'!$H$5:$H$31</c:f>
              <c:numCache>
                <c:formatCode>_-* #,##0_-;\-* #,##0_-;_-* "-"??_-;_-@_-</c:formatCode>
                <c:ptCount val="27"/>
                <c:pt idx="0">
                  <c:v>3950</c:v>
                </c:pt>
                <c:pt idx="1">
                  <c:v>6093</c:v>
                </c:pt>
                <c:pt idx="2">
                  <c:v>5136</c:v>
                </c:pt>
                <c:pt idx="3">
                  <c:v>4003</c:v>
                </c:pt>
                <c:pt idx="4">
                  <c:v>20448</c:v>
                </c:pt>
                <c:pt idx="5">
                  <c:v>1546</c:v>
                </c:pt>
                <c:pt idx="6">
                  <c:v>7499</c:v>
                </c:pt>
                <c:pt idx="7">
                  <c:v>3675</c:v>
                </c:pt>
                <c:pt idx="8">
                  <c:v>27320</c:v>
                </c:pt>
                <c:pt idx="9">
                  <c:v>8675</c:v>
                </c:pt>
                <c:pt idx="10">
                  <c:v>44171</c:v>
                </c:pt>
                <c:pt idx="11">
                  <c:v>1841</c:v>
                </c:pt>
                <c:pt idx="12">
                  <c:v>2295</c:v>
                </c:pt>
                <c:pt idx="13">
                  <c:v>11464</c:v>
                </c:pt>
                <c:pt idx="14">
                  <c:v>11525</c:v>
                </c:pt>
                <c:pt idx="15">
                  <c:v>9609</c:v>
                </c:pt>
                <c:pt idx="16" formatCode="General">
                  <c:v>9495</c:v>
                </c:pt>
                <c:pt idx="17" formatCode="General">
                  <c:v>7978</c:v>
                </c:pt>
                <c:pt idx="18" formatCode="General">
                  <c:v>6853</c:v>
                </c:pt>
                <c:pt idx="19" formatCode="General">
                  <c:v>29355</c:v>
                </c:pt>
                <c:pt idx="20" formatCode="General">
                  <c:v>3130</c:v>
                </c:pt>
                <c:pt idx="21" formatCode="General">
                  <c:v>3283</c:v>
                </c:pt>
                <c:pt idx="22" formatCode="General">
                  <c:v>12676</c:v>
                </c:pt>
                <c:pt idx="23" formatCode="General">
                  <c:v>8589</c:v>
                </c:pt>
                <c:pt idx="24" formatCode="General">
                  <c:v>1291</c:v>
                </c:pt>
                <c:pt idx="25" formatCode="General">
                  <c:v>3612</c:v>
                </c:pt>
                <c:pt idx="26" formatCode="General">
                  <c:v>3124</c:v>
                </c:pt>
              </c:numCache>
            </c:numRef>
          </c:val>
        </c:ser>
        <c:ser>
          <c:idx val="2"/>
          <c:order val="2"/>
          <c:tx>
            <c:strRef>
              <c:f>'REDE FEDERAL'!$I$4</c:f>
              <c:strCache>
                <c:ptCount val="1"/>
                <c:pt idx="0">
                  <c:v>Matrículas</c:v>
                </c:pt>
              </c:strCache>
            </c:strRef>
          </c:tx>
          <c:invertIfNegative val="0"/>
          <c:cat>
            <c:strRef>
              <c:f>'REDE FEDERAL'!$F$5:$F$31</c:f>
              <c:strCache>
                <c:ptCount val="27"/>
                <c:pt idx="0">
                  <c:v>AC</c:v>
                </c:pt>
                <c:pt idx="1">
                  <c:v>AL</c:v>
                </c:pt>
                <c:pt idx="2">
                  <c:v>AM</c:v>
                </c:pt>
                <c:pt idx="3">
                  <c:v>AP</c:v>
                </c:pt>
                <c:pt idx="4">
                  <c:v>BA</c:v>
                </c:pt>
                <c:pt idx="5">
                  <c:v>CE</c:v>
                </c:pt>
                <c:pt idx="6">
                  <c:v>DF</c:v>
                </c:pt>
                <c:pt idx="7">
                  <c:v>ES</c:v>
                </c:pt>
                <c:pt idx="8">
                  <c:v>GO</c:v>
                </c:pt>
                <c:pt idx="9">
                  <c:v>MA</c:v>
                </c:pt>
                <c:pt idx="10">
                  <c:v>MG</c:v>
                </c:pt>
                <c:pt idx="11">
                  <c:v>MS</c:v>
                </c:pt>
                <c:pt idx="12">
                  <c:v>MT</c:v>
                </c:pt>
                <c:pt idx="13">
                  <c:v>PA</c:v>
                </c:pt>
                <c:pt idx="14">
                  <c:v>PB</c:v>
                </c:pt>
                <c:pt idx="15">
                  <c:v>PE</c:v>
                </c:pt>
                <c:pt idx="16">
                  <c:v>PI</c:v>
                </c:pt>
                <c:pt idx="17">
                  <c:v>PR</c:v>
                </c:pt>
                <c:pt idx="18">
                  <c:v>RJ</c:v>
                </c:pt>
                <c:pt idx="19">
                  <c:v>RN</c:v>
                </c:pt>
                <c:pt idx="20">
                  <c:v>RO</c:v>
                </c:pt>
                <c:pt idx="21">
                  <c:v>RR</c:v>
                </c:pt>
                <c:pt idx="22">
                  <c:v>RS</c:v>
                </c:pt>
                <c:pt idx="23">
                  <c:v>SC</c:v>
                </c:pt>
                <c:pt idx="24">
                  <c:v>SE</c:v>
                </c:pt>
                <c:pt idx="25">
                  <c:v>SP</c:v>
                </c:pt>
                <c:pt idx="26">
                  <c:v>TO</c:v>
                </c:pt>
              </c:strCache>
            </c:strRef>
          </c:cat>
          <c:val>
            <c:numRef>
              <c:f>'REDE FEDERAL'!$I$5:$I$31</c:f>
              <c:numCache>
                <c:formatCode>_-* #,##0_-;\-* #,##0_-;_-* "-"??_-;_-@_-</c:formatCode>
                <c:ptCount val="27"/>
                <c:pt idx="0">
                  <c:v>2950</c:v>
                </c:pt>
                <c:pt idx="1">
                  <c:v>5589</c:v>
                </c:pt>
                <c:pt idx="2">
                  <c:v>4032</c:v>
                </c:pt>
                <c:pt idx="3">
                  <c:v>3530</c:v>
                </c:pt>
                <c:pt idx="4">
                  <c:v>17571</c:v>
                </c:pt>
                <c:pt idx="5">
                  <c:v>1407</c:v>
                </c:pt>
                <c:pt idx="6">
                  <c:v>6676</c:v>
                </c:pt>
                <c:pt idx="7">
                  <c:v>3160</c:v>
                </c:pt>
                <c:pt idx="8">
                  <c:v>19367</c:v>
                </c:pt>
                <c:pt idx="9">
                  <c:v>7532</c:v>
                </c:pt>
                <c:pt idx="10">
                  <c:v>30678</c:v>
                </c:pt>
                <c:pt idx="11">
                  <c:v>1480</c:v>
                </c:pt>
                <c:pt idx="12">
                  <c:v>607</c:v>
                </c:pt>
                <c:pt idx="13">
                  <c:v>7373</c:v>
                </c:pt>
                <c:pt idx="14">
                  <c:v>11017</c:v>
                </c:pt>
                <c:pt idx="15">
                  <c:v>9152</c:v>
                </c:pt>
                <c:pt idx="16" formatCode="General">
                  <c:v>9063</c:v>
                </c:pt>
                <c:pt idx="17" formatCode="General">
                  <c:v>6199</c:v>
                </c:pt>
                <c:pt idx="18" formatCode="General">
                  <c:v>5538</c:v>
                </c:pt>
                <c:pt idx="19" formatCode="General">
                  <c:v>25413</c:v>
                </c:pt>
                <c:pt idx="20" formatCode="General">
                  <c:v>2526</c:v>
                </c:pt>
                <c:pt idx="21" formatCode="General">
                  <c:v>2656</c:v>
                </c:pt>
                <c:pt idx="22" formatCode="General">
                  <c:v>10116</c:v>
                </c:pt>
                <c:pt idx="23" formatCode="General">
                  <c:v>6210</c:v>
                </c:pt>
                <c:pt idx="24" formatCode="General">
                  <c:v>1079</c:v>
                </c:pt>
                <c:pt idx="25" formatCode="General">
                  <c:v>3191</c:v>
                </c:pt>
                <c:pt idx="26" formatCode="General">
                  <c:v>2857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41649664"/>
        <c:axId val="92123072"/>
      </c:barChart>
      <c:catAx>
        <c:axId val="41649664"/>
        <c:scaling>
          <c:orientation val="minMax"/>
        </c:scaling>
        <c:delete val="0"/>
        <c:axPos val="b"/>
        <c:numFmt formatCode="_-* #,##0_-;\-* #,##0_-;_-* &quot;-&quot;??_-;_-@_-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92123072"/>
        <c:crosses val="autoZero"/>
        <c:auto val="1"/>
        <c:lblAlgn val="ctr"/>
        <c:lblOffset val="100"/>
        <c:noMultiLvlLbl val="0"/>
      </c:catAx>
      <c:valAx>
        <c:axId val="92123072"/>
        <c:scaling>
          <c:orientation val="minMax"/>
        </c:scaling>
        <c:delete val="1"/>
        <c:axPos val="l"/>
        <c:majorGridlines/>
        <c:numFmt formatCode="_-* #,##0_-;\-* #,##0_-;_-* &quot;-&quot;??_-;_-@_-" sourceLinked="1"/>
        <c:majorTickMark val="none"/>
        <c:minorTickMark val="none"/>
        <c:tickLblPos val="nextTo"/>
        <c:crossAx val="4164966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SENAI!$G$4</c:f>
              <c:strCache>
                <c:ptCount val="1"/>
                <c:pt idx="0">
                  <c:v>Pactuação</c:v>
                </c:pt>
              </c:strCache>
            </c:strRef>
          </c:tx>
          <c:invertIfNegative val="0"/>
          <c:cat>
            <c:strRef>
              <c:f>SENAI!$F$5:$F$31</c:f>
              <c:strCache>
                <c:ptCount val="27"/>
                <c:pt idx="0">
                  <c:v>AC</c:v>
                </c:pt>
                <c:pt idx="1">
                  <c:v>AL</c:v>
                </c:pt>
                <c:pt idx="2">
                  <c:v>AM</c:v>
                </c:pt>
                <c:pt idx="3">
                  <c:v>AP</c:v>
                </c:pt>
                <c:pt idx="4">
                  <c:v>BA</c:v>
                </c:pt>
                <c:pt idx="5">
                  <c:v>CE</c:v>
                </c:pt>
                <c:pt idx="6">
                  <c:v>DF</c:v>
                </c:pt>
                <c:pt idx="7">
                  <c:v>ES</c:v>
                </c:pt>
                <c:pt idx="8">
                  <c:v>GO</c:v>
                </c:pt>
                <c:pt idx="9">
                  <c:v>MA</c:v>
                </c:pt>
                <c:pt idx="10">
                  <c:v>MG</c:v>
                </c:pt>
                <c:pt idx="11">
                  <c:v>MS</c:v>
                </c:pt>
                <c:pt idx="12">
                  <c:v>MT</c:v>
                </c:pt>
                <c:pt idx="13">
                  <c:v>PA</c:v>
                </c:pt>
                <c:pt idx="14">
                  <c:v>PB</c:v>
                </c:pt>
                <c:pt idx="15">
                  <c:v>PE</c:v>
                </c:pt>
                <c:pt idx="16">
                  <c:v>PI</c:v>
                </c:pt>
                <c:pt idx="17">
                  <c:v>PR</c:v>
                </c:pt>
                <c:pt idx="18">
                  <c:v>RJ</c:v>
                </c:pt>
                <c:pt idx="19">
                  <c:v>RN</c:v>
                </c:pt>
                <c:pt idx="20">
                  <c:v>RO</c:v>
                </c:pt>
                <c:pt idx="21">
                  <c:v>RR</c:v>
                </c:pt>
                <c:pt idx="22">
                  <c:v>RS</c:v>
                </c:pt>
                <c:pt idx="23">
                  <c:v>SC</c:v>
                </c:pt>
                <c:pt idx="24">
                  <c:v>SE</c:v>
                </c:pt>
                <c:pt idx="25">
                  <c:v>SP</c:v>
                </c:pt>
                <c:pt idx="26">
                  <c:v>TO</c:v>
                </c:pt>
              </c:strCache>
            </c:strRef>
          </c:cat>
          <c:val>
            <c:numRef>
              <c:f>SENAI!$G$5:$G$31</c:f>
              <c:numCache>
                <c:formatCode>_-* #,##0_-;\-* #,##0_-;_-* "-"??_-;_-@_-</c:formatCode>
                <c:ptCount val="27"/>
                <c:pt idx="0">
                  <c:v>2862</c:v>
                </c:pt>
                <c:pt idx="1">
                  <c:v>20769</c:v>
                </c:pt>
                <c:pt idx="2">
                  <c:v>8240</c:v>
                </c:pt>
                <c:pt idx="3">
                  <c:v>6803</c:v>
                </c:pt>
                <c:pt idx="4">
                  <c:v>45770</c:v>
                </c:pt>
                <c:pt idx="5">
                  <c:v>17011</c:v>
                </c:pt>
                <c:pt idx="6">
                  <c:v>2907</c:v>
                </c:pt>
                <c:pt idx="7">
                  <c:v>39360</c:v>
                </c:pt>
                <c:pt idx="8">
                  <c:v>24301</c:v>
                </c:pt>
                <c:pt idx="9">
                  <c:v>32443</c:v>
                </c:pt>
                <c:pt idx="10">
                  <c:v>64954</c:v>
                </c:pt>
                <c:pt idx="11">
                  <c:v>16456</c:v>
                </c:pt>
                <c:pt idx="12">
                  <c:v>69967</c:v>
                </c:pt>
                <c:pt idx="13">
                  <c:v>10468</c:v>
                </c:pt>
                <c:pt idx="14">
                  <c:v>12831</c:v>
                </c:pt>
                <c:pt idx="15">
                  <c:v>16663</c:v>
                </c:pt>
                <c:pt idx="16" formatCode="General">
                  <c:v>3692</c:v>
                </c:pt>
                <c:pt idx="17" formatCode="General">
                  <c:v>47932</c:v>
                </c:pt>
                <c:pt idx="18" formatCode="General">
                  <c:v>25332</c:v>
                </c:pt>
                <c:pt idx="19" formatCode="General">
                  <c:v>9069</c:v>
                </c:pt>
                <c:pt idx="20" formatCode="General">
                  <c:v>29374</c:v>
                </c:pt>
                <c:pt idx="21" formatCode="General">
                  <c:v>2126</c:v>
                </c:pt>
                <c:pt idx="22" formatCode="General">
                  <c:v>52812</c:v>
                </c:pt>
                <c:pt idx="23" formatCode="General">
                  <c:v>48300</c:v>
                </c:pt>
                <c:pt idx="24" formatCode="General">
                  <c:v>12566</c:v>
                </c:pt>
                <c:pt idx="25" formatCode="General">
                  <c:v>97452</c:v>
                </c:pt>
                <c:pt idx="26" formatCode="General">
                  <c:v>7615</c:v>
                </c:pt>
              </c:numCache>
            </c:numRef>
          </c:val>
        </c:ser>
        <c:ser>
          <c:idx val="1"/>
          <c:order val="1"/>
          <c:tx>
            <c:strRef>
              <c:f>SENAI!$H$4</c:f>
              <c:strCache>
                <c:ptCount val="1"/>
                <c:pt idx="0">
                  <c:v>Vagas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SENAI!$F$5:$F$31</c:f>
              <c:strCache>
                <c:ptCount val="27"/>
                <c:pt idx="0">
                  <c:v>AC</c:v>
                </c:pt>
                <c:pt idx="1">
                  <c:v>AL</c:v>
                </c:pt>
                <c:pt idx="2">
                  <c:v>AM</c:v>
                </c:pt>
                <c:pt idx="3">
                  <c:v>AP</c:v>
                </c:pt>
                <c:pt idx="4">
                  <c:v>BA</c:v>
                </c:pt>
                <c:pt idx="5">
                  <c:v>CE</c:v>
                </c:pt>
                <c:pt idx="6">
                  <c:v>DF</c:v>
                </c:pt>
                <c:pt idx="7">
                  <c:v>ES</c:v>
                </c:pt>
                <c:pt idx="8">
                  <c:v>GO</c:v>
                </c:pt>
                <c:pt idx="9">
                  <c:v>MA</c:v>
                </c:pt>
                <c:pt idx="10">
                  <c:v>MG</c:v>
                </c:pt>
                <c:pt idx="11">
                  <c:v>MS</c:v>
                </c:pt>
                <c:pt idx="12">
                  <c:v>MT</c:v>
                </c:pt>
                <c:pt idx="13">
                  <c:v>PA</c:v>
                </c:pt>
                <c:pt idx="14">
                  <c:v>PB</c:v>
                </c:pt>
                <c:pt idx="15">
                  <c:v>PE</c:v>
                </c:pt>
                <c:pt idx="16">
                  <c:v>PI</c:v>
                </c:pt>
                <c:pt idx="17">
                  <c:v>PR</c:v>
                </c:pt>
                <c:pt idx="18">
                  <c:v>RJ</c:v>
                </c:pt>
                <c:pt idx="19">
                  <c:v>RN</c:v>
                </c:pt>
                <c:pt idx="20">
                  <c:v>RO</c:v>
                </c:pt>
                <c:pt idx="21">
                  <c:v>RR</c:v>
                </c:pt>
                <c:pt idx="22">
                  <c:v>RS</c:v>
                </c:pt>
                <c:pt idx="23">
                  <c:v>SC</c:v>
                </c:pt>
                <c:pt idx="24">
                  <c:v>SE</c:v>
                </c:pt>
                <c:pt idx="25">
                  <c:v>SP</c:v>
                </c:pt>
                <c:pt idx="26">
                  <c:v>TO</c:v>
                </c:pt>
              </c:strCache>
            </c:strRef>
          </c:cat>
          <c:val>
            <c:numRef>
              <c:f>SENAI!$H$5:$H$31</c:f>
              <c:numCache>
                <c:formatCode>_-* #,##0_-;\-* #,##0_-;_-* "-"??_-;_-@_-</c:formatCode>
                <c:ptCount val="27"/>
                <c:pt idx="0">
                  <c:v>2546</c:v>
                </c:pt>
                <c:pt idx="1">
                  <c:v>16934</c:v>
                </c:pt>
                <c:pt idx="2">
                  <c:v>9037</c:v>
                </c:pt>
                <c:pt idx="3">
                  <c:v>2698</c:v>
                </c:pt>
                <c:pt idx="4">
                  <c:v>42096</c:v>
                </c:pt>
                <c:pt idx="5">
                  <c:v>16760</c:v>
                </c:pt>
                <c:pt idx="6">
                  <c:v>1906</c:v>
                </c:pt>
                <c:pt idx="7">
                  <c:v>25127</c:v>
                </c:pt>
                <c:pt idx="8">
                  <c:v>25062</c:v>
                </c:pt>
                <c:pt idx="9">
                  <c:v>28198</c:v>
                </c:pt>
                <c:pt idx="10">
                  <c:v>48615</c:v>
                </c:pt>
                <c:pt idx="11">
                  <c:v>15245</c:v>
                </c:pt>
                <c:pt idx="12">
                  <c:v>72988</c:v>
                </c:pt>
                <c:pt idx="13">
                  <c:v>9074</c:v>
                </c:pt>
                <c:pt idx="14">
                  <c:v>12875</c:v>
                </c:pt>
                <c:pt idx="15">
                  <c:v>16428</c:v>
                </c:pt>
                <c:pt idx="16" formatCode="General">
                  <c:v>3675</c:v>
                </c:pt>
                <c:pt idx="17" formatCode="General">
                  <c:v>35979</c:v>
                </c:pt>
                <c:pt idx="18" formatCode="General">
                  <c:v>24767</c:v>
                </c:pt>
                <c:pt idx="19" formatCode="General">
                  <c:v>9877</c:v>
                </c:pt>
                <c:pt idx="20" formatCode="General">
                  <c:v>16024</c:v>
                </c:pt>
                <c:pt idx="21" formatCode="General">
                  <c:v>3572</c:v>
                </c:pt>
                <c:pt idx="22" formatCode="General">
                  <c:v>39493</c:v>
                </c:pt>
                <c:pt idx="23" formatCode="General">
                  <c:v>36930</c:v>
                </c:pt>
                <c:pt idx="24" formatCode="General">
                  <c:v>12874</c:v>
                </c:pt>
                <c:pt idx="25" formatCode="General">
                  <c:v>95459</c:v>
                </c:pt>
                <c:pt idx="26" formatCode="General">
                  <c:v>8600</c:v>
                </c:pt>
              </c:numCache>
            </c:numRef>
          </c:val>
        </c:ser>
        <c:ser>
          <c:idx val="2"/>
          <c:order val="2"/>
          <c:tx>
            <c:strRef>
              <c:f>SENAI!$I$4</c:f>
              <c:strCache>
                <c:ptCount val="1"/>
                <c:pt idx="0">
                  <c:v>Matrículas</c:v>
                </c:pt>
              </c:strCache>
            </c:strRef>
          </c:tx>
          <c:invertIfNegative val="0"/>
          <c:cat>
            <c:strRef>
              <c:f>SENAI!$F$5:$F$31</c:f>
              <c:strCache>
                <c:ptCount val="27"/>
                <c:pt idx="0">
                  <c:v>AC</c:v>
                </c:pt>
                <c:pt idx="1">
                  <c:v>AL</c:v>
                </c:pt>
                <c:pt idx="2">
                  <c:v>AM</c:v>
                </c:pt>
                <c:pt idx="3">
                  <c:v>AP</c:v>
                </c:pt>
                <c:pt idx="4">
                  <c:v>BA</c:v>
                </c:pt>
                <c:pt idx="5">
                  <c:v>CE</c:v>
                </c:pt>
                <c:pt idx="6">
                  <c:v>DF</c:v>
                </c:pt>
                <c:pt idx="7">
                  <c:v>ES</c:v>
                </c:pt>
                <c:pt idx="8">
                  <c:v>GO</c:v>
                </c:pt>
                <c:pt idx="9">
                  <c:v>MA</c:v>
                </c:pt>
                <c:pt idx="10">
                  <c:v>MG</c:v>
                </c:pt>
                <c:pt idx="11">
                  <c:v>MS</c:v>
                </c:pt>
                <c:pt idx="12">
                  <c:v>MT</c:v>
                </c:pt>
                <c:pt idx="13">
                  <c:v>PA</c:v>
                </c:pt>
                <c:pt idx="14">
                  <c:v>PB</c:v>
                </c:pt>
                <c:pt idx="15">
                  <c:v>PE</c:v>
                </c:pt>
                <c:pt idx="16">
                  <c:v>PI</c:v>
                </c:pt>
                <c:pt idx="17">
                  <c:v>PR</c:v>
                </c:pt>
                <c:pt idx="18">
                  <c:v>RJ</c:v>
                </c:pt>
                <c:pt idx="19">
                  <c:v>RN</c:v>
                </c:pt>
                <c:pt idx="20">
                  <c:v>RO</c:v>
                </c:pt>
                <c:pt idx="21">
                  <c:v>RR</c:v>
                </c:pt>
                <c:pt idx="22">
                  <c:v>RS</c:v>
                </c:pt>
                <c:pt idx="23">
                  <c:v>SC</c:v>
                </c:pt>
                <c:pt idx="24">
                  <c:v>SE</c:v>
                </c:pt>
                <c:pt idx="25">
                  <c:v>SP</c:v>
                </c:pt>
                <c:pt idx="26">
                  <c:v>TO</c:v>
                </c:pt>
              </c:strCache>
            </c:strRef>
          </c:cat>
          <c:val>
            <c:numRef>
              <c:f>SENAI!$I$5:$I$31</c:f>
              <c:numCache>
                <c:formatCode>_-* #,##0_-;\-* #,##0_-;_-* "-"??_-;_-@_-</c:formatCode>
                <c:ptCount val="27"/>
                <c:pt idx="0">
                  <c:v>2438</c:v>
                </c:pt>
                <c:pt idx="1">
                  <c:v>15235</c:v>
                </c:pt>
                <c:pt idx="2">
                  <c:v>7859</c:v>
                </c:pt>
                <c:pt idx="3">
                  <c:v>1734</c:v>
                </c:pt>
                <c:pt idx="4">
                  <c:v>37290</c:v>
                </c:pt>
                <c:pt idx="5">
                  <c:v>15359</c:v>
                </c:pt>
                <c:pt idx="6">
                  <c:v>1603</c:v>
                </c:pt>
                <c:pt idx="7">
                  <c:v>20706</c:v>
                </c:pt>
                <c:pt idx="8">
                  <c:v>21403</c:v>
                </c:pt>
                <c:pt idx="9">
                  <c:v>25875</c:v>
                </c:pt>
                <c:pt idx="10">
                  <c:v>46281</c:v>
                </c:pt>
                <c:pt idx="11">
                  <c:v>13327</c:v>
                </c:pt>
                <c:pt idx="12">
                  <c:v>61963</c:v>
                </c:pt>
                <c:pt idx="13">
                  <c:v>8352</c:v>
                </c:pt>
                <c:pt idx="14">
                  <c:v>12148</c:v>
                </c:pt>
                <c:pt idx="15">
                  <c:v>15005</c:v>
                </c:pt>
                <c:pt idx="16" formatCode="General">
                  <c:v>3637</c:v>
                </c:pt>
                <c:pt idx="17" formatCode="General">
                  <c:v>29075</c:v>
                </c:pt>
                <c:pt idx="18" formatCode="General">
                  <c:v>21142</c:v>
                </c:pt>
                <c:pt idx="19" formatCode="General">
                  <c:v>8095</c:v>
                </c:pt>
                <c:pt idx="20" formatCode="General">
                  <c:v>14459</c:v>
                </c:pt>
                <c:pt idx="21" formatCode="General">
                  <c:v>3012</c:v>
                </c:pt>
                <c:pt idx="22" formatCode="General">
                  <c:v>35160</c:v>
                </c:pt>
                <c:pt idx="23" formatCode="General">
                  <c:v>32150</c:v>
                </c:pt>
                <c:pt idx="24" formatCode="General">
                  <c:v>11880</c:v>
                </c:pt>
                <c:pt idx="25" formatCode="General">
                  <c:v>78492</c:v>
                </c:pt>
                <c:pt idx="26" formatCode="General">
                  <c:v>8227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42150912"/>
        <c:axId val="100219648"/>
      </c:barChart>
      <c:catAx>
        <c:axId val="42150912"/>
        <c:scaling>
          <c:orientation val="minMax"/>
        </c:scaling>
        <c:delete val="0"/>
        <c:axPos val="b"/>
        <c:numFmt formatCode="_-* #,##0_-;\-* #,##0_-;_-* &quot;-&quot;??_-;_-@_-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00219648"/>
        <c:crosses val="autoZero"/>
        <c:auto val="1"/>
        <c:lblAlgn val="ctr"/>
        <c:lblOffset val="100"/>
        <c:noMultiLvlLbl val="0"/>
      </c:catAx>
      <c:valAx>
        <c:axId val="100219648"/>
        <c:scaling>
          <c:orientation val="minMax"/>
        </c:scaling>
        <c:delete val="1"/>
        <c:axPos val="l"/>
        <c:majorGridlines/>
        <c:numFmt formatCode="_-* #,##0_-;\-* #,##0_-;_-* &quot;-&quot;??_-;_-@_-" sourceLinked="1"/>
        <c:majorTickMark val="none"/>
        <c:minorTickMark val="none"/>
        <c:tickLblPos val="nextTo"/>
        <c:crossAx val="4215091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SENAC!$G$4</c:f>
              <c:strCache>
                <c:ptCount val="1"/>
                <c:pt idx="0">
                  <c:v>Pactuação</c:v>
                </c:pt>
              </c:strCache>
            </c:strRef>
          </c:tx>
          <c:invertIfNegative val="0"/>
          <c:cat>
            <c:strRef>
              <c:f>SENAC!$F$5:$F$31</c:f>
              <c:strCache>
                <c:ptCount val="27"/>
                <c:pt idx="0">
                  <c:v>AC</c:v>
                </c:pt>
                <c:pt idx="1">
                  <c:v>AL</c:v>
                </c:pt>
                <c:pt idx="2">
                  <c:v>AM</c:v>
                </c:pt>
                <c:pt idx="3">
                  <c:v>AP</c:v>
                </c:pt>
                <c:pt idx="4">
                  <c:v>BA</c:v>
                </c:pt>
                <c:pt idx="5">
                  <c:v>CE</c:v>
                </c:pt>
                <c:pt idx="6">
                  <c:v>DF</c:v>
                </c:pt>
                <c:pt idx="7">
                  <c:v>ES</c:v>
                </c:pt>
                <c:pt idx="8">
                  <c:v>GO</c:v>
                </c:pt>
                <c:pt idx="9">
                  <c:v>MA</c:v>
                </c:pt>
                <c:pt idx="10">
                  <c:v>MG</c:v>
                </c:pt>
                <c:pt idx="11">
                  <c:v>MS</c:v>
                </c:pt>
                <c:pt idx="12">
                  <c:v>MT</c:v>
                </c:pt>
                <c:pt idx="13">
                  <c:v>PA</c:v>
                </c:pt>
                <c:pt idx="14">
                  <c:v>PB</c:v>
                </c:pt>
                <c:pt idx="15">
                  <c:v>PE</c:v>
                </c:pt>
                <c:pt idx="16">
                  <c:v>PI</c:v>
                </c:pt>
                <c:pt idx="17">
                  <c:v>PR</c:v>
                </c:pt>
                <c:pt idx="18">
                  <c:v>RJ</c:v>
                </c:pt>
                <c:pt idx="19">
                  <c:v>RN</c:v>
                </c:pt>
                <c:pt idx="20">
                  <c:v>RO</c:v>
                </c:pt>
                <c:pt idx="21">
                  <c:v>RR</c:v>
                </c:pt>
                <c:pt idx="22">
                  <c:v>RS</c:v>
                </c:pt>
                <c:pt idx="23">
                  <c:v>SC</c:v>
                </c:pt>
                <c:pt idx="24">
                  <c:v>SE</c:v>
                </c:pt>
                <c:pt idx="25">
                  <c:v>SP</c:v>
                </c:pt>
                <c:pt idx="26">
                  <c:v>TO</c:v>
                </c:pt>
              </c:strCache>
            </c:strRef>
          </c:cat>
          <c:val>
            <c:numRef>
              <c:f>SENAC!$G$5:$G$31</c:f>
              <c:numCache>
                <c:formatCode>_-* #,##0_-;\-* #,##0_-;_-* "-"??_-;_-@_-</c:formatCode>
                <c:ptCount val="27"/>
                <c:pt idx="0">
                  <c:v>6201</c:v>
                </c:pt>
                <c:pt idx="1">
                  <c:v>12746</c:v>
                </c:pt>
                <c:pt idx="2">
                  <c:v>8578</c:v>
                </c:pt>
                <c:pt idx="3">
                  <c:v>3604</c:v>
                </c:pt>
                <c:pt idx="4">
                  <c:v>18775</c:v>
                </c:pt>
                <c:pt idx="5">
                  <c:v>35300</c:v>
                </c:pt>
                <c:pt idx="6">
                  <c:v>7750</c:v>
                </c:pt>
                <c:pt idx="7">
                  <c:v>8478</c:v>
                </c:pt>
                <c:pt idx="8">
                  <c:v>13884</c:v>
                </c:pt>
                <c:pt idx="9">
                  <c:v>15076</c:v>
                </c:pt>
                <c:pt idx="10">
                  <c:v>63663</c:v>
                </c:pt>
                <c:pt idx="11">
                  <c:v>9401</c:v>
                </c:pt>
                <c:pt idx="12">
                  <c:v>12419</c:v>
                </c:pt>
                <c:pt idx="13">
                  <c:v>6110</c:v>
                </c:pt>
                <c:pt idx="14">
                  <c:v>4351</c:v>
                </c:pt>
                <c:pt idx="15">
                  <c:v>20349</c:v>
                </c:pt>
                <c:pt idx="16" formatCode="General">
                  <c:v>19663</c:v>
                </c:pt>
                <c:pt idx="17" formatCode="General">
                  <c:v>20002</c:v>
                </c:pt>
                <c:pt idx="18" formatCode="General">
                  <c:v>45243</c:v>
                </c:pt>
                <c:pt idx="19" formatCode="General">
                  <c:v>30436</c:v>
                </c:pt>
                <c:pt idx="20" formatCode="General">
                  <c:v>14168</c:v>
                </c:pt>
                <c:pt idx="21" formatCode="General">
                  <c:v>10180</c:v>
                </c:pt>
                <c:pt idx="22" formatCode="General">
                  <c:v>76155</c:v>
                </c:pt>
                <c:pt idx="23" formatCode="General">
                  <c:v>38942</c:v>
                </c:pt>
                <c:pt idx="24" formatCode="General">
                  <c:v>8639</c:v>
                </c:pt>
                <c:pt idx="25" formatCode="General">
                  <c:v>16190</c:v>
                </c:pt>
                <c:pt idx="26" formatCode="General">
                  <c:v>5724</c:v>
                </c:pt>
              </c:numCache>
            </c:numRef>
          </c:val>
        </c:ser>
        <c:ser>
          <c:idx val="1"/>
          <c:order val="1"/>
          <c:tx>
            <c:strRef>
              <c:f>SENAC!$H$4</c:f>
              <c:strCache>
                <c:ptCount val="1"/>
                <c:pt idx="0">
                  <c:v>Vagas</c:v>
                </c:pt>
              </c:strCache>
            </c:strRef>
          </c:tx>
          <c:invertIfNegative val="0"/>
          <c:dLbls>
            <c:dLbl>
              <c:idx val="5"/>
              <c:spPr/>
              <c:txPr>
                <a:bodyPr rot="-5400000" vert="horz"/>
                <a:lstStyle/>
                <a:p>
                  <a:pPr>
                    <a:defRPr sz="1200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SENAC!$F$5:$F$31</c:f>
              <c:strCache>
                <c:ptCount val="27"/>
                <c:pt idx="0">
                  <c:v>AC</c:v>
                </c:pt>
                <c:pt idx="1">
                  <c:v>AL</c:v>
                </c:pt>
                <c:pt idx="2">
                  <c:v>AM</c:v>
                </c:pt>
                <c:pt idx="3">
                  <c:v>AP</c:v>
                </c:pt>
                <c:pt idx="4">
                  <c:v>BA</c:v>
                </c:pt>
                <c:pt idx="5">
                  <c:v>CE</c:v>
                </c:pt>
                <c:pt idx="6">
                  <c:v>DF</c:v>
                </c:pt>
                <c:pt idx="7">
                  <c:v>ES</c:v>
                </c:pt>
                <c:pt idx="8">
                  <c:v>GO</c:v>
                </c:pt>
                <c:pt idx="9">
                  <c:v>MA</c:v>
                </c:pt>
                <c:pt idx="10">
                  <c:v>MG</c:v>
                </c:pt>
                <c:pt idx="11">
                  <c:v>MS</c:v>
                </c:pt>
                <c:pt idx="12">
                  <c:v>MT</c:v>
                </c:pt>
                <c:pt idx="13">
                  <c:v>PA</c:v>
                </c:pt>
                <c:pt idx="14">
                  <c:v>PB</c:v>
                </c:pt>
                <c:pt idx="15">
                  <c:v>PE</c:v>
                </c:pt>
                <c:pt idx="16">
                  <c:v>PI</c:v>
                </c:pt>
                <c:pt idx="17">
                  <c:v>PR</c:v>
                </c:pt>
                <c:pt idx="18">
                  <c:v>RJ</c:v>
                </c:pt>
                <c:pt idx="19">
                  <c:v>RN</c:v>
                </c:pt>
                <c:pt idx="20">
                  <c:v>RO</c:v>
                </c:pt>
                <c:pt idx="21">
                  <c:v>RR</c:v>
                </c:pt>
                <c:pt idx="22">
                  <c:v>RS</c:v>
                </c:pt>
                <c:pt idx="23">
                  <c:v>SC</c:v>
                </c:pt>
                <c:pt idx="24">
                  <c:v>SE</c:v>
                </c:pt>
                <c:pt idx="25">
                  <c:v>SP</c:v>
                </c:pt>
                <c:pt idx="26">
                  <c:v>TO</c:v>
                </c:pt>
              </c:strCache>
            </c:strRef>
          </c:cat>
          <c:val>
            <c:numRef>
              <c:f>SENAC!$H$5:$H$31</c:f>
              <c:numCache>
                <c:formatCode>_-* #,##0_-;\-* #,##0_-;_-* "-"??_-;_-@_-</c:formatCode>
                <c:ptCount val="27"/>
                <c:pt idx="0">
                  <c:v>4989</c:v>
                </c:pt>
                <c:pt idx="1">
                  <c:v>13171</c:v>
                </c:pt>
                <c:pt idx="2">
                  <c:v>9002</c:v>
                </c:pt>
                <c:pt idx="3">
                  <c:v>3692</c:v>
                </c:pt>
                <c:pt idx="4">
                  <c:v>14929</c:v>
                </c:pt>
                <c:pt idx="5">
                  <c:v>34726</c:v>
                </c:pt>
                <c:pt idx="6">
                  <c:v>5194</c:v>
                </c:pt>
                <c:pt idx="7">
                  <c:v>6689</c:v>
                </c:pt>
                <c:pt idx="8">
                  <c:v>11788</c:v>
                </c:pt>
                <c:pt idx="9">
                  <c:v>14673</c:v>
                </c:pt>
                <c:pt idx="10">
                  <c:v>49285</c:v>
                </c:pt>
                <c:pt idx="11">
                  <c:v>7886</c:v>
                </c:pt>
                <c:pt idx="12">
                  <c:v>7634</c:v>
                </c:pt>
                <c:pt idx="13">
                  <c:v>6896</c:v>
                </c:pt>
                <c:pt idx="14">
                  <c:v>4199</c:v>
                </c:pt>
                <c:pt idx="15">
                  <c:v>17347</c:v>
                </c:pt>
                <c:pt idx="16" formatCode="General">
                  <c:v>19246</c:v>
                </c:pt>
                <c:pt idx="17" formatCode="General">
                  <c:v>17552</c:v>
                </c:pt>
                <c:pt idx="18" formatCode="General">
                  <c:v>19680</c:v>
                </c:pt>
                <c:pt idx="19" formatCode="General">
                  <c:v>26252</c:v>
                </c:pt>
                <c:pt idx="20" formatCode="General">
                  <c:v>14455</c:v>
                </c:pt>
                <c:pt idx="21" formatCode="General">
                  <c:v>10120</c:v>
                </c:pt>
                <c:pt idx="22" formatCode="General">
                  <c:v>71205</c:v>
                </c:pt>
                <c:pt idx="23" formatCode="General">
                  <c:v>24697</c:v>
                </c:pt>
                <c:pt idx="24" formatCode="General">
                  <c:v>8870</c:v>
                </c:pt>
                <c:pt idx="25" formatCode="General">
                  <c:v>15005</c:v>
                </c:pt>
                <c:pt idx="26" formatCode="General">
                  <c:v>3744</c:v>
                </c:pt>
              </c:numCache>
            </c:numRef>
          </c:val>
        </c:ser>
        <c:ser>
          <c:idx val="2"/>
          <c:order val="2"/>
          <c:tx>
            <c:strRef>
              <c:f>SENAC!$I$4</c:f>
              <c:strCache>
                <c:ptCount val="1"/>
                <c:pt idx="0">
                  <c:v>Matrículas</c:v>
                </c:pt>
              </c:strCache>
            </c:strRef>
          </c:tx>
          <c:invertIfNegative val="0"/>
          <c:cat>
            <c:strRef>
              <c:f>SENAC!$F$5:$F$31</c:f>
              <c:strCache>
                <c:ptCount val="27"/>
                <c:pt idx="0">
                  <c:v>AC</c:v>
                </c:pt>
                <c:pt idx="1">
                  <c:v>AL</c:v>
                </c:pt>
                <c:pt idx="2">
                  <c:v>AM</c:v>
                </c:pt>
                <c:pt idx="3">
                  <c:v>AP</c:v>
                </c:pt>
                <c:pt idx="4">
                  <c:v>BA</c:v>
                </c:pt>
                <c:pt idx="5">
                  <c:v>CE</c:v>
                </c:pt>
                <c:pt idx="6">
                  <c:v>DF</c:v>
                </c:pt>
                <c:pt idx="7">
                  <c:v>ES</c:v>
                </c:pt>
                <c:pt idx="8">
                  <c:v>GO</c:v>
                </c:pt>
                <c:pt idx="9">
                  <c:v>MA</c:v>
                </c:pt>
                <c:pt idx="10">
                  <c:v>MG</c:v>
                </c:pt>
                <c:pt idx="11">
                  <c:v>MS</c:v>
                </c:pt>
                <c:pt idx="12">
                  <c:v>MT</c:v>
                </c:pt>
                <c:pt idx="13">
                  <c:v>PA</c:v>
                </c:pt>
                <c:pt idx="14">
                  <c:v>PB</c:v>
                </c:pt>
                <c:pt idx="15">
                  <c:v>PE</c:v>
                </c:pt>
                <c:pt idx="16">
                  <c:v>PI</c:v>
                </c:pt>
                <c:pt idx="17">
                  <c:v>PR</c:v>
                </c:pt>
                <c:pt idx="18">
                  <c:v>RJ</c:v>
                </c:pt>
                <c:pt idx="19">
                  <c:v>RN</c:v>
                </c:pt>
                <c:pt idx="20">
                  <c:v>RO</c:v>
                </c:pt>
                <c:pt idx="21">
                  <c:v>RR</c:v>
                </c:pt>
                <c:pt idx="22">
                  <c:v>RS</c:v>
                </c:pt>
                <c:pt idx="23">
                  <c:v>SC</c:v>
                </c:pt>
                <c:pt idx="24">
                  <c:v>SE</c:v>
                </c:pt>
                <c:pt idx="25">
                  <c:v>SP</c:v>
                </c:pt>
                <c:pt idx="26">
                  <c:v>TO</c:v>
                </c:pt>
              </c:strCache>
            </c:strRef>
          </c:cat>
          <c:val>
            <c:numRef>
              <c:f>SENAC!$I$5:$I$31</c:f>
              <c:numCache>
                <c:formatCode>_-* #,##0_-;\-* #,##0_-;_-* "-"??_-;_-@_-</c:formatCode>
                <c:ptCount val="27"/>
                <c:pt idx="0">
                  <c:v>4351</c:v>
                </c:pt>
                <c:pt idx="1">
                  <c:v>10214</c:v>
                </c:pt>
                <c:pt idx="2">
                  <c:v>8680</c:v>
                </c:pt>
                <c:pt idx="3">
                  <c:v>3681</c:v>
                </c:pt>
                <c:pt idx="4">
                  <c:v>14184</c:v>
                </c:pt>
                <c:pt idx="5">
                  <c:v>33917</c:v>
                </c:pt>
                <c:pt idx="6">
                  <c:v>4374</c:v>
                </c:pt>
                <c:pt idx="7">
                  <c:v>5859</c:v>
                </c:pt>
                <c:pt idx="8">
                  <c:v>10067</c:v>
                </c:pt>
                <c:pt idx="9">
                  <c:v>13746</c:v>
                </c:pt>
                <c:pt idx="10">
                  <c:v>43989</c:v>
                </c:pt>
                <c:pt idx="11">
                  <c:v>7395</c:v>
                </c:pt>
                <c:pt idx="12">
                  <c:v>6541</c:v>
                </c:pt>
                <c:pt idx="13">
                  <c:v>6828</c:v>
                </c:pt>
                <c:pt idx="14">
                  <c:v>3878</c:v>
                </c:pt>
                <c:pt idx="15">
                  <c:v>15320</c:v>
                </c:pt>
                <c:pt idx="16" formatCode="General">
                  <c:v>17306</c:v>
                </c:pt>
                <c:pt idx="17" formatCode="General">
                  <c:v>15568</c:v>
                </c:pt>
                <c:pt idx="18" formatCode="General">
                  <c:v>14396</c:v>
                </c:pt>
                <c:pt idx="19" formatCode="General">
                  <c:v>23082</c:v>
                </c:pt>
                <c:pt idx="20" formatCode="General">
                  <c:v>13192</c:v>
                </c:pt>
                <c:pt idx="21" formatCode="General">
                  <c:v>9677</c:v>
                </c:pt>
                <c:pt idx="22" formatCode="General">
                  <c:v>61657</c:v>
                </c:pt>
                <c:pt idx="23" formatCode="General">
                  <c:v>20774</c:v>
                </c:pt>
                <c:pt idx="24" formatCode="General">
                  <c:v>8340</c:v>
                </c:pt>
                <c:pt idx="25" formatCode="General">
                  <c:v>12113</c:v>
                </c:pt>
                <c:pt idx="26" formatCode="General">
                  <c:v>3490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41650176"/>
        <c:axId val="100213888"/>
      </c:barChart>
      <c:catAx>
        <c:axId val="41650176"/>
        <c:scaling>
          <c:orientation val="minMax"/>
        </c:scaling>
        <c:delete val="0"/>
        <c:axPos val="b"/>
        <c:numFmt formatCode="_-* #,##0_-;\-* #,##0_-;_-* &quot;-&quot;??_-;_-@_-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00213888"/>
        <c:crosses val="autoZero"/>
        <c:auto val="1"/>
        <c:lblAlgn val="ctr"/>
        <c:lblOffset val="100"/>
        <c:noMultiLvlLbl val="0"/>
      </c:catAx>
      <c:valAx>
        <c:axId val="100213888"/>
        <c:scaling>
          <c:orientation val="minMax"/>
        </c:scaling>
        <c:delete val="1"/>
        <c:axPos val="l"/>
        <c:majorGridlines/>
        <c:numFmt formatCode="_-* #,##0_-;\-* #,##0_-;_-* &quot;-&quot;??_-;_-@_-" sourceLinked="1"/>
        <c:majorTickMark val="none"/>
        <c:minorTickMark val="none"/>
        <c:tickLblPos val="nextTo"/>
        <c:crossAx val="4165017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SENAR!$G$4</c:f>
              <c:strCache>
                <c:ptCount val="1"/>
                <c:pt idx="0">
                  <c:v>Pactuação</c:v>
                </c:pt>
              </c:strCache>
            </c:strRef>
          </c:tx>
          <c:invertIfNegative val="0"/>
          <c:cat>
            <c:strRef>
              <c:f>SENAR!$F$5:$F$31</c:f>
              <c:strCache>
                <c:ptCount val="25"/>
                <c:pt idx="0">
                  <c:v>AC</c:v>
                </c:pt>
                <c:pt idx="1">
                  <c:v>AL</c:v>
                </c:pt>
                <c:pt idx="2">
                  <c:v>AM</c:v>
                </c:pt>
                <c:pt idx="3">
                  <c:v>AP</c:v>
                </c:pt>
                <c:pt idx="4">
                  <c:v>BA</c:v>
                </c:pt>
                <c:pt idx="5">
                  <c:v>CE</c:v>
                </c:pt>
                <c:pt idx="6">
                  <c:v>DF</c:v>
                </c:pt>
                <c:pt idx="7">
                  <c:v>ES</c:v>
                </c:pt>
                <c:pt idx="8">
                  <c:v>GO</c:v>
                </c:pt>
                <c:pt idx="9">
                  <c:v>MA</c:v>
                </c:pt>
                <c:pt idx="10">
                  <c:v>MG</c:v>
                </c:pt>
                <c:pt idx="11">
                  <c:v>MS</c:v>
                </c:pt>
                <c:pt idx="12">
                  <c:v>MT</c:v>
                </c:pt>
                <c:pt idx="13">
                  <c:v>PA</c:v>
                </c:pt>
                <c:pt idx="14">
                  <c:v>PB</c:v>
                </c:pt>
                <c:pt idx="15">
                  <c:v>PE</c:v>
                </c:pt>
                <c:pt idx="16">
                  <c:v>PI</c:v>
                </c:pt>
                <c:pt idx="17">
                  <c:v>PR</c:v>
                </c:pt>
                <c:pt idx="18">
                  <c:v>RJ</c:v>
                </c:pt>
                <c:pt idx="19">
                  <c:v>RN</c:v>
                </c:pt>
                <c:pt idx="20">
                  <c:v>RO</c:v>
                </c:pt>
                <c:pt idx="21">
                  <c:v>RR</c:v>
                </c:pt>
                <c:pt idx="22">
                  <c:v>RS</c:v>
                </c:pt>
                <c:pt idx="23">
                  <c:v>SC</c:v>
                </c:pt>
                <c:pt idx="24">
                  <c:v>TO</c:v>
                </c:pt>
              </c:strCache>
            </c:strRef>
          </c:cat>
          <c:val>
            <c:numRef>
              <c:f>SENAR!$G$5:$G$31</c:f>
              <c:numCache>
                <c:formatCode>_-* #,##0_-;\-* #,##0_-;_-* "-"??_-;_-@_-</c:formatCode>
                <c:ptCount val="27"/>
                <c:pt idx="0">
                  <c:v>716</c:v>
                </c:pt>
                <c:pt idx="1">
                  <c:v>1320</c:v>
                </c:pt>
                <c:pt idx="2">
                  <c:v>1521</c:v>
                </c:pt>
                <c:pt idx="3">
                  <c:v>360</c:v>
                </c:pt>
                <c:pt idx="4">
                  <c:v>750</c:v>
                </c:pt>
                <c:pt idx="5">
                  <c:v>630</c:v>
                </c:pt>
                <c:pt idx="6">
                  <c:v>360</c:v>
                </c:pt>
                <c:pt idx="7">
                  <c:v>704</c:v>
                </c:pt>
                <c:pt idx="8">
                  <c:v>6105</c:v>
                </c:pt>
                <c:pt idx="9">
                  <c:v>1965</c:v>
                </c:pt>
                <c:pt idx="10">
                  <c:v>3318</c:v>
                </c:pt>
                <c:pt idx="11">
                  <c:v>1380</c:v>
                </c:pt>
                <c:pt idx="12">
                  <c:v>955</c:v>
                </c:pt>
                <c:pt idx="13">
                  <c:v>5910</c:v>
                </c:pt>
                <c:pt idx="14">
                  <c:v>350</c:v>
                </c:pt>
                <c:pt idx="15">
                  <c:v>306</c:v>
                </c:pt>
                <c:pt idx="16" formatCode="General">
                  <c:v>930</c:v>
                </c:pt>
                <c:pt idx="17" formatCode="General">
                  <c:v>201</c:v>
                </c:pt>
                <c:pt idx="18" formatCode="General">
                  <c:v>1680</c:v>
                </c:pt>
                <c:pt idx="19" formatCode="General">
                  <c:v>1860</c:v>
                </c:pt>
                <c:pt idx="20" formatCode="General">
                  <c:v>420</c:v>
                </c:pt>
                <c:pt idx="21" formatCode="General">
                  <c:v>1500</c:v>
                </c:pt>
                <c:pt idx="22" formatCode="General">
                  <c:v>115</c:v>
                </c:pt>
                <c:pt idx="23" formatCode="General">
                  <c:v>1126</c:v>
                </c:pt>
                <c:pt idx="24" formatCode="General">
                  <c:v>11314</c:v>
                </c:pt>
              </c:numCache>
            </c:numRef>
          </c:val>
        </c:ser>
        <c:ser>
          <c:idx val="1"/>
          <c:order val="1"/>
          <c:tx>
            <c:strRef>
              <c:f>SENAR!$H$4</c:f>
              <c:strCache>
                <c:ptCount val="1"/>
                <c:pt idx="0">
                  <c:v>Vagas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SENAR!$F$5:$F$31</c:f>
              <c:strCache>
                <c:ptCount val="25"/>
                <c:pt idx="0">
                  <c:v>AC</c:v>
                </c:pt>
                <c:pt idx="1">
                  <c:v>AL</c:v>
                </c:pt>
                <c:pt idx="2">
                  <c:v>AM</c:v>
                </c:pt>
                <c:pt idx="3">
                  <c:v>AP</c:v>
                </c:pt>
                <c:pt idx="4">
                  <c:v>BA</c:v>
                </c:pt>
                <c:pt idx="5">
                  <c:v>CE</c:v>
                </c:pt>
                <c:pt idx="6">
                  <c:v>DF</c:v>
                </c:pt>
                <c:pt idx="7">
                  <c:v>ES</c:v>
                </c:pt>
                <c:pt idx="8">
                  <c:v>GO</c:v>
                </c:pt>
                <c:pt idx="9">
                  <c:v>MA</c:v>
                </c:pt>
                <c:pt idx="10">
                  <c:v>MG</c:v>
                </c:pt>
                <c:pt idx="11">
                  <c:v>MS</c:v>
                </c:pt>
                <c:pt idx="12">
                  <c:v>MT</c:v>
                </c:pt>
                <c:pt idx="13">
                  <c:v>PA</c:v>
                </c:pt>
                <c:pt idx="14">
                  <c:v>PB</c:v>
                </c:pt>
                <c:pt idx="15">
                  <c:v>PE</c:v>
                </c:pt>
                <c:pt idx="16">
                  <c:v>PI</c:v>
                </c:pt>
                <c:pt idx="17">
                  <c:v>PR</c:v>
                </c:pt>
                <c:pt idx="18">
                  <c:v>RJ</c:v>
                </c:pt>
                <c:pt idx="19">
                  <c:v>RN</c:v>
                </c:pt>
                <c:pt idx="20">
                  <c:v>RO</c:v>
                </c:pt>
                <c:pt idx="21">
                  <c:v>RR</c:v>
                </c:pt>
                <c:pt idx="22">
                  <c:v>RS</c:v>
                </c:pt>
                <c:pt idx="23">
                  <c:v>SC</c:v>
                </c:pt>
                <c:pt idx="24">
                  <c:v>TO</c:v>
                </c:pt>
              </c:strCache>
            </c:strRef>
          </c:cat>
          <c:val>
            <c:numRef>
              <c:f>SENAR!$H$5:$H$31</c:f>
              <c:numCache>
                <c:formatCode>_-* #,##0_-;\-* #,##0_-;_-* "-"??_-;_-@_-</c:formatCode>
                <c:ptCount val="27"/>
                <c:pt idx="0">
                  <c:v>716</c:v>
                </c:pt>
                <c:pt idx="1">
                  <c:v>1200</c:v>
                </c:pt>
                <c:pt idx="2">
                  <c:v>1476</c:v>
                </c:pt>
                <c:pt idx="3">
                  <c:v>360</c:v>
                </c:pt>
                <c:pt idx="4">
                  <c:v>735</c:v>
                </c:pt>
                <c:pt idx="5">
                  <c:v>630</c:v>
                </c:pt>
                <c:pt idx="6">
                  <c:v>375</c:v>
                </c:pt>
                <c:pt idx="7">
                  <c:v>279</c:v>
                </c:pt>
                <c:pt idx="8">
                  <c:v>6030</c:v>
                </c:pt>
                <c:pt idx="9">
                  <c:v>1980</c:v>
                </c:pt>
                <c:pt idx="10">
                  <c:v>3003</c:v>
                </c:pt>
                <c:pt idx="11">
                  <c:v>1350</c:v>
                </c:pt>
                <c:pt idx="12">
                  <c:v>925</c:v>
                </c:pt>
                <c:pt idx="13">
                  <c:v>3450</c:v>
                </c:pt>
                <c:pt idx="14">
                  <c:v>320</c:v>
                </c:pt>
                <c:pt idx="15">
                  <c:v>306</c:v>
                </c:pt>
                <c:pt idx="16" formatCode="General">
                  <c:v>750</c:v>
                </c:pt>
                <c:pt idx="17" formatCode="General">
                  <c:v>195</c:v>
                </c:pt>
                <c:pt idx="18" formatCode="General">
                  <c:v>1551</c:v>
                </c:pt>
                <c:pt idx="19" formatCode="General">
                  <c:v>1650</c:v>
                </c:pt>
                <c:pt idx="20" formatCode="General">
                  <c:v>373</c:v>
                </c:pt>
                <c:pt idx="21" formatCode="General">
                  <c:v>1560</c:v>
                </c:pt>
                <c:pt idx="22" formatCode="General">
                  <c:v>0</c:v>
                </c:pt>
                <c:pt idx="23" formatCode="General">
                  <c:v>706</c:v>
                </c:pt>
                <c:pt idx="24" formatCode="General">
                  <c:v>10367</c:v>
                </c:pt>
              </c:numCache>
            </c:numRef>
          </c:val>
        </c:ser>
        <c:ser>
          <c:idx val="2"/>
          <c:order val="2"/>
          <c:tx>
            <c:strRef>
              <c:f>SENAR!$I$4</c:f>
              <c:strCache>
                <c:ptCount val="1"/>
                <c:pt idx="0">
                  <c:v>Matrículas</c:v>
                </c:pt>
              </c:strCache>
            </c:strRef>
          </c:tx>
          <c:invertIfNegative val="0"/>
          <c:cat>
            <c:strRef>
              <c:f>SENAR!$F$5:$F$31</c:f>
              <c:strCache>
                <c:ptCount val="25"/>
                <c:pt idx="0">
                  <c:v>AC</c:v>
                </c:pt>
                <c:pt idx="1">
                  <c:v>AL</c:v>
                </c:pt>
                <c:pt idx="2">
                  <c:v>AM</c:v>
                </c:pt>
                <c:pt idx="3">
                  <c:v>AP</c:v>
                </c:pt>
                <c:pt idx="4">
                  <c:v>BA</c:v>
                </c:pt>
                <c:pt idx="5">
                  <c:v>CE</c:v>
                </c:pt>
                <c:pt idx="6">
                  <c:v>DF</c:v>
                </c:pt>
                <c:pt idx="7">
                  <c:v>ES</c:v>
                </c:pt>
                <c:pt idx="8">
                  <c:v>GO</c:v>
                </c:pt>
                <c:pt idx="9">
                  <c:v>MA</c:v>
                </c:pt>
                <c:pt idx="10">
                  <c:v>MG</c:v>
                </c:pt>
                <c:pt idx="11">
                  <c:v>MS</c:v>
                </c:pt>
                <c:pt idx="12">
                  <c:v>MT</c:v>
                </c:pt>
                <c:pt idx="13">
                  <c:v>PA</c:v>
                </c:pt>
                <c:pt idx="14">
                  <c:v>PB</c:v>
                </c:pt>
                <c:pt idx="15">
                  <c:v>PE</c:v>
                </c:pt>
                <c:pt idx="16">
                  <c:v>PI</c:v>
                </c:pt>
                <c:pt idx="17">
                  <c:v>PR</c:v>
                </c:pt>
                <c:pt idx="18">
                  <c:v>RJ</c:v>
                </c:pt>
                <c:pt idx="19">
                  <c:v>RN</c:v>
                </c:pt>
                <c:pt idx="20">
                  <c:v>RO</c:v>
                </c:pt>
                <c:pt idx="21">
                  <c:v>RR</c:v>
                </c:pt>
                <c:pt idx="22">
                  <c:v>RS</c:v>
                </c:pt>
                <c:pt idx="23">
                  <c:v>SC</c:v>
                </c:pt>
                <c:pt idx="24">
                  <c:v>TO</c:v>
                </c:pt>
              </c:strCache>
            </c:strRef>
          </c:cat>
          <c:val>
            <c:numRef>
              <c:f>SENAR!$I$5:$I$31</c:f>
              <c:numCache>
                <c:formatCode>_-* #,##0_-;\-* #,##0_-;_-* "-"??_-;_-@_-</c:formatCode>
                <c:ptCount val="27"/>
                <c:pt idx="0">
                  <c:v>676</c:v>
                </c:pt>
                <c:pt idx="1">
                  <c:v>1192</c:v>
                </c:pt>
                <c:pt idx="2">
                  <c:v>1315</c:v>
                </c:pt>
                <c:pt idx="3">
                  <c:v>360</c:v>
                </c:pt>
                <c:pt idx="4">
                  <c:v>487</c:v>
                </c:pt>
                <c:pt idx="5">
                  <c:v>619</c:v>
                </c:pt>
                <c:pt idx="6">
                  <c:v>317</c:v>
                </c:pt>
                <c:pt idx="7">
                  <c:v>211</c:v>
                </c:pt>
                <c:pt idx="8">
                  <c:v>5498</c:v>
                </c:pt>
                <c:pt idx="9">
                  <c:v>1884</c:v>
                </c:pt>
                <c:pt idx="10">
                  <c:v>2995</c:v>
                </c:pt>
                <c:pt idx="11">
                  <c:v>1345</c:v>
                </c:pt>
                <c:pt idx="12">
                  <c:v>520</c:v>
                </c:pt>
                <c:pt idx="13">
                  <c:v>3236</c:v>
                </c:pt>
                <c:pt idx="14">
                  <c:v>321</c:v>
                </c:pt>
                <c:pt idx="15">
                  <c:v>293</c:v>
                </c:pt>
                <c:pt idx="16" formatCode="General">
                  <c:v>665</c:v>
                </c:pt>
                <c:pt idx="17" formatCode="General">
                  <c:v>180</c:v>
                </c:pt>
                <c:pt idx="18" formatCode="General">
                  <c:v>1159</c:v>
                </c:pt>
                <c:pt idx="19" formatCode="General">
                  <c:v>1613</c:v>
                </c:pt>
                <c:pt idx="20" formatCode="General">
                  <c:v>346</c:v>
                </c:pt>
                <c:pt idx="21" formatCode="General">
                  <c:v>1416</c:v>
                </c:pt>
                <c:pt idx="22" formatCode="General">
                  <c:v>0</c:v>
                </c:pt>
                <c:pt idx="23" formatCode="General">
                  <c:v>680</c:v>
                </c:pt>
                <c:pt idx="24" formatCode="General">
                  <c:v>10749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42148864"/>
        <c:axId val="100557376"/>
      </c:barChart>
      <c:catAx>
        <c:axId val="42148864"/>
        <c:scaling>
          <c:orientation val="minMax"/>
        </c:scaling>
        <c:delete val="0"/>
        <c:axPos val="b"/>
        <c:numFmt formatCode="_-* #,##0_-;\-* #,##0_-;_-* &quot;-&quot;??_-;_-@_-" sourceLinked="1"/>
        <c:majorTickMark val="none"/>
        <c:minorTickMark val="none"/>
        <c:tickLblPos val="nextTo"/>
        <c:crossAx val="100557376"/>
        <c:crosses val="autoZero"/>
        <c:auto val="1"/>
        <c:lblAlgn val="ctr"/>
        <c:lblOffset val="100"/>
        <c:noMultiLvlLbl val="0"/>
      </c:catAx>
      <c:valAx>
        <c:axId val="100557376"/>
        <c:scaling>
          <c:orientation val="minMax"/>
        </c:scaling>
        <c:delete val="1"/>
        <c:axPos val="l"/>
        <c:majorGridlines/>
        <c:numFmt formatCode="_-* #,##0_-;\-* #,##0_-;_-* &quot;-&quot;??_-;_-@_-" sourceLinked="1"/>
        <c:majorTickMark val="none"/>
        <c:minorTickMark val="none"/>
        <c:tickLblPos val="nextTo"/>
        <c:crossAx val="4214886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SENAT!$G$4</c:f>
              <c:strCache>
                <c:ptCount val="1"/>
                <c:pt idx="0">
                  <c:v>Pactuação</c:v>
                </c:pt>
              </c:strCache>
            </c:strRef>
          </c:tx>
          <c:invertIfNegative val="0"/>
          <c:cat>
            <c:strRef>
              <c:f>SENAT!$F$5:$F$31</c:f>
              <c:strCache>
                <c:ptCount val="27"/>
                <c:pt idx="0">
                  <c:v>AC</c:v>
                </c:pt>
                <c:pt idx="1">
                  <c:v>AL</c:v>
                </c:pt>
                <c:pt idx="2">
                  <c:v>AM</c:v>
                </c:pt>
                <c:pt idx="3">
                  <c:v>AP</c:v>
                </c:pt>
                <c:pt idx="4">
                  <c:v>BA</c:v>
                </c:pt>
                <c:pt idx="5">
                  <c:v>CE</c:v>
                </c:pt>
                <c:pt idx="6">
                  <c:v>DF</c:v>
                </c:pt>
                <c:pt idx="7">
                  <c:v>ES</c:v>
                </c:pt>
                <c:pt idx="8">
                  <c:v>GO</c:v>
                </c:pt>
                <c:pt idx="9">
                  <c:v>MA</c:v>
                </c:pt>
                <c:pt idx="10">
                  <c:v>MG</c:v>
                </c:pt>
                <c:pt idx="11">
                  <c:v>MS</c:v>
                </c:pt>
                <c:pt idx="12">
                  <c:v>MT</c:v>
                </c:pt>
                <c:pt idx="13">
                  <c:v>PA</c:v>
                </c:pt>
                <c:pt idx="14">
                  <c:v>PB</c:v>
                </c:pt>
                <c:pt idx="15">
                  <c:v>PE</c:v>
                </c:pt>
                <c:pt idx="16">
                  <c:v>PI</c:v>
                </c:pt>
                <c:pt idx="17">
                  <c:v>PR</c:v>
                </c:pt>
                <c:pt idx="18">
                  <c:v>RJ</c:v>
                </c:pt>
                <c:pt idx="19">
                  <c:v>RN</c:v>
                </c:pt>
                <c:pt idx="20">
                  <c:v>RO</c:v>
                </c:pt>
                <c:pt idx="21">
                  <c:v>RR</c:v>
                </c:pt>
                <c:pt idx="22">
                  <c:v>RS</c:v>
                </c:pt>
                <c:pt idx="23">
                  <c:v>SC</c:v>
                </c:pt>
                <c:pt idx="24">
                  <c:v>SE</c:v>
                </c:pt>
                <c:pt idx="25">
                  <c:v>SP</c:v>
                </c:pt>
                <c:pt idx="26">
                  <c:v>TO</c:v>
                </c:pt>
              </c:strCache>
            </c:strRef>
          </c:cat>
          <c:val>
            <c:numRef>
              <c:f>SENAT!$G$5:$G$31</c:f>
              <c:numCache>
                <c:formatCode>_-* #,##0_-;\-* #,##0_-;_-* "-"??_-;_-@_-</c:formatCode>
                <c:ptCount val="27"/>
                <c:pt idx="0">
                  <c:v>1221</c:v>
                </c:pt>
                <c:pt idx="1">
                  <c:v>2204</c:v>
                </c:pt>
                <c:pt idx="2">
                  <c:v>2950</c:v>
                </c:pt>
                <c:pt idx="3">
                  <c:v>935</c:v>
                </c:pt>
                <c:pt idx="4">
                  <c:v>1880</c:v>
                </c:pt>
                <c:pt idx="5">
                  <c:v>4220</c:v>
                </c:pt>
                <c:pt idx="6">
                  <c:v>1995</c:v>
                </c:pt>
                <c:pt idx="7">
                  <c:v>9056</c:v>
                </c:pt>
                <c:pt idx="8">
                  <c:v>1406</c:v>
                </c:pt>
                <c:pt idx="9">
                  <c:v>475</c:v>
                </c:pt>
                <c:pt idx="10">
                  <c:v>8471</c:v>
                </c:pt>
                <c:pt idx="11">
                  <c:v>540</c:v>
                </c:pt>
                <c:pt idx="12">
                  <c:v>677</c:v>
                </c:pt>
                <c:pt idx="13">
                  <c:v>4407</c:v>
                </c:pt>
                <c:pt idx="14">
                  <c:v>1117</c:v>
                </c:pt>
                <c:pt idx="15">
                  <c:v>10711</c:v>
                </c:pt>
                <c:pt idx="16" formatCode="General">
                  <c:v>280</c:v>
                </c:pt>
                <c:pt idx="17" formatCode="General">
                  <c:v>2153</c:v>
                </c:pt>
                <c:pt idx="18" formatCode="General">
                  <c:v>4040</c:v>
                </c:pt>
                <c:pt idx="19" formatCode="General">
                  <c:v>180</c:v>
                </c:pt>
                <c:pt idx="20" formatCode="General">
                  <c:v>600</c:v>
                </c:pt>
                <c:pt idx="21" formatCode="General">
                  <c:v>872</c:v>
                </c:pt>
                <c:pt idx="22" formatCode="General">
                  <c:v>4283</c:v>
                </c:pt>
                <c:pt idx="23" formatCode="General">
                  <c:v>6671</c:v>
                </c:pt>
                <c:pt idx="24" formatCode="General">
                  <c:v>710</c:v>
                </c:pt>
                <c:pt idx="25" formatCode="General">
                  <c:v>6930</c:v>
                </c:pt>
                <c:pt idx="26" formatCode="General">
                  <c:v>825</c:v>
                </c:pt>
              </c:numCache>
            </c:numRef>
          </c:val>
        </c:ser>
        <c:ser>
          <c:idx val="1"/>
          <c:order val="1"/>
          <c:tx>
            <c:strRef>
              <c:f>SENAT!$H$4</c:f>
              <c:strCache>
                <c:ptCount val="1"/>
                <c:pt idx="0">
                  <c:v>Vagas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SENAT!$F$5:$F$31</c:f>
              <c:strCache>
                <c:ptCount val="27"/>
                <c:pt idx="0">
                  <c:v>AC</c:v>
                </c:pt>
                <c:pt idx="1">
                  <c:v>AL</c:v>
                </c:pt>
                <c:pt idx="2">
                  <c:v>AM</c:v>
                </c:pt>
                <c:pt idx="3">
                  <c:v>AP</c:v>
                </c:pt>
                <c:pt idx="4">
                  <c:v>BA</c:v>
                </c:pt>
                <c:pt idx="5">
                  <c:v>CE</c:v>
                </c:pt>
                <c:pt idx="6">
                  <c:v>DF</c:v>
                </c:pt>
                <c:pt idx="7">
                  <c:v>ES</c:v>
                </c:pt>
                <c:pt idx="8">
                  <c:v>GO</c:v>
                </c:pt>
                <c:pt idx="9">
                  <c:v>MA</c:v>
                </c:pt>
                <c:pt idx="10">
                  <c:v>MG</c:v>
                </c:pt>
                <c:pt idx="11">
                  <c:v>MS</c:v>
                </c:pt>
                <c:pt idx="12">
                  <c:v>MT</c:v>
                </c:pt>
                <c:pt idx="13">
                  <c:v>PA</c:v>
                </c:pt>
                <c:pt idx="14">
                  <c:v>PB</c:v>
                </c:pt>
                <c:pt idx="15">
                  <c:v>PE</c:v>
                </c:pt>
                <c:pt idx="16">
                  <c:v>PI</c:v>
                </c:pt>
                <c:pt idx="17">
                  <c:v>PR</c:v>
                </c:pt>
                <c:pt idx="18">
                  <c:v>RJ</c:v>
                </c:pt>
                <c:pt idx="19">
                  <c:v>RN</c:v>
                </c:pt>
                <c:pt idx="20">
                  <c:v>RO</c:v>
                </c:pt>
                <c:pt idx="21">
                  <c:v>RR</c:v>
                </c:pt>
                <c:pt idx="22">
                  <c:v>RS</c:v>
                </c:pt>
                <c:pt idx="23">
                  <c:v>SC</c:v>
                </c:pt>
                <c:pt idx="24">
                  <c:v>SE</c:v>
                </c:pt>
                <c:pt idx="25">
                  <c:v>SP</c:v>
                </c:pt>
                <c:pt idx="26">
                  <c:v>TO</c:v>
                </c:pt>
              </c:strCache>
            </c:strRef>
          </c:cat>
          <c:val>
            <c:numRef>
              <c:f>SENAT!$H$5:$H$31</c:f>
              <c:numCache>
                <c:formatCode>_-* #,##0_-;\-* #,##0_-;_-* "-"??_-;_-@_-</c:formatCode>
                <c:ptCount val="27"/>
                <c:pt idx="0">
                  <c:v>1708</c:v>
                </c:pt>
                <c:pt idx="1">
                  <c:v>2204</c:v>
                </c:pt>
                <c:pt idx="2">
                  <c:v>3078</c:v>
                </c:pt>
                <c:pt idx="3">
                  <c:v>1905</c:v>
                </c:pt>
                <c:pt idx="4">
                  <c:v>1922</c:v>
                </c:pt>
                <c:pt idx="5">
                  <c:v>5312</c:v>
                </c:pt>
                <c:pt idx="6">
                  <c:v>2091</c:v>
                </c:pt>
                <c:pt idx="7">
                  <c:v>8963</c:v>
                </c:pt>
                <c:pt idx="8">
                  <c:v>1442</c:v>
                </c:pt>
                <c:pt idx="9">
                  <c:v>475</c:v>
                </c:pt>
                <c:pt idx="10">
                  <c:v>8731</c:v>
                </c:pt>
                <c:pt idx="11">
                  <c:v>521</c:v>
                </c:pt>
                <c:pt idx="12">
                  <c:v>617</c:v>
                </c:pt>
                <c:pt idx="13">
                  <c:v>4824</c:v>
                </c:pt>
                <c:pt idx="14">
                  <c:v>1310</c:v>
                </c:pt>
                <c:pt idx="15">
                  <c:v>11076</c:v>
                </c:pt>
                <c:pt idx="16" formatCode="General">
                  <c:v>370</c:v>
                </c:pt>
                <c:pt idx="17" formatCode="General">
                  <c:v>2531</c:v>
                </c:pt>
                <c:pt idx="18" formatCode="General">
                  <c:v>3541</c:v>
                </c:pt>
                <c:pt idx="19" formatCode="General">
                  <c:v>210</c:v>
                </c:pt>
                <c:pt idx="20" formatCode="General">
                  <c:v>925</c:v>
                </c:pt>
                <c:pt idx="21" formatCode="General">
                  <c:v>922</c:v>
                </c:pt>
                <c:pt idx="22" formatCode="General">
                  <c:v>4125</c:v>
                </c:pt>
                <c:pt idx="23" formatCode="General">
                  <c:v>6037</c:v>
                </c:pt>
                <c:pt idx="24" formatCode="General">
                  <c:v>1136</c:v>
                </c:pt>
                <c:pt idx="25" formatCode="General">
                  <c:v>7731</c:v>
                </c:pt>
                <c:pt idx="26" formatCode="General">
                  <c:v>800</c:v>
                </c:pt>
              </c:numCache>
            </c:numRef>
          </c:val>
        </c:ser>
        <c:ser>
          <c:idx val="2"/>
          <c:order val="2"/>
          <c:tx>
            <c:strRef>
              <c:f>SENAT!$I$4</c:f>
              <c:strCache>
                <c:ptCount val="1"/>
                <c:pt idx="0">
                  <c:v>Matrículas</c:v>
                </c:pt>
              </c:strCache>
            </c:strRef>
          </c:tx>
          <c:invertIfNegative val="0"/>
          <c:cat>
            <c:strRef>
              <c:f>SENAT!$F$5:$F$31</c:f>
              <c:strCache>
                <c:ptCount val="27"/>
                <c:pt idx="0">
                  <c:v>AC</c:v>
                </c:pt>
                <c:pt idx="1">
                  <c:v>AL</c:v>
                </c:pt>
                <c:pt idx="2">
                  <c:v>AM</c:v>
                </c:pt>
                <c:pt idx="3">
                  <c:v>AP</c:v>
                </c:pt>
                <c:pt idx="4">
                  <c:v>BA</c:v>
                </c:pt>
                <c:pt idx="5">
                  <c:v>CE</c:v>
                </c:pt>
                <c:pt idx="6">
                  <c:v>DF</c:v>
                </c:pt>
                <c:pt idx="7">
                  <c:v>ES</c:v>
                </c:pt>
                <c:pt idx="8">
                  <c:v>GO</c:v>
                </c:pt>
                <c:pt idx="9">
                  <c:v>MA</c:v>
                </c:pt>
                <c:pt idx="10">
                  <c:v>MG</c:v>
                </c:pt>
                <c:pt idx="11">
                  <c:v>MS</c:v>
                </c:pt>
                <c:pt idx="12">
                  <c:v>MT</c:v>
                </c:pt>
                <c:pt idx="13">
                  <c:v>PA</c:v>
                </c:pt>
                <c:pt idx="14">
                  <c:v>PB</c:v>
                </c:pt>
                <c:pt idx="15">
                  <c:v>PE</c:v>
                </c:pt>
                <c:pt idx="16">
                  <c:v>PI</c:v>
                </c:pt>
                <c:pt idx="17">
                  <c:v>PR</c:v>
                </c:pt>
                <c:pt idx="18">
                  <c:v>RJ</c:v>
                </c:pt>
                <c:pt idx="19">
                  <c:v>RN</c:v>
                </c:pt>
                <c:pt idx="20">
                  <c:v>RO</c:v>
                </c:pt>
                <c:pt idx="21">
                  <c:v>RR</c:v>
                </c:pt>
                <c:pt idx="22">
                  <c:v>RS</c:v>
                </c:pt>
                <c:pt idx="23">
                  <c:v>SC</c:v>
                </c:pt>
                <c:pt idx="24">
                  <c:v>SE</c:v>
                </c:pt>
                <c:pt idx="25">
                  <c:v>SP</c:v>
                </c:pt>
                <c:pt idx="26">
                  <c:v>TO</c:v>
                </c:pt>
              </c:strCache>
            </c:strRef>
          </c:cat>
          <c:val>
            <c:numRef>
              <c:f>SENAT!$I$5:$I$31</c:f>
              <c:numCache>
                <c:formatCode>_-* #,##0_-;\-* #,##0_-;_-* "-"??_-;_-@_-</c:formatCode>
                <c:ptCount val="27"/>
                <c:pt idx="0">
                  <c:v>1416</c:v>
                </c:pt>
                <c:pt idx="1">
                  <c:v>2019</c:v>
                </c:pt>
                <c:pt idx="2">
                  <c:v>2990</c:v>
                </c:pt>
                <c:pt idx="3">
                  <c:v>1812</c:v>
                </c:pt>
                <c:pt idx="4">
                  <c:v>1866</c:v>
                </c:pt>
                <c:pt idx="5">
                  <c:v>5091</c:v>
                </c:pt>
                <c:pt idx="6">
                  <c:v>2007</c:v>
                </c:pt>
                <c:pt idx="7">
                  <c:v>7885</c:v>
                </c:pt>
                <c:pt idx="8">
                  <c:v>1314</c:v>
                </c:pt>
                <c:pt idx="9">
                  <c:v>414</c:v>
                </c:pt>
                <c:pt idx="10">
                  <c:v>7558</c:v>
                </c:pt>
                <c:pt idx="11">
                  <c:v>401</c:v>
                </c:pt>
                <c:pt idx="12">
                  <c:v>499</c:v>
                </c:pt>
                <c:pt idx="13">
                  <c:v>4844</c:v>
                </c:pt>
                <c:pt idx="14">
                  <c:v>1317</c:v>
                </c:pt>
                <c:pt idx="15">
                  <c:v>9849</c:v>
                </c:pt>
                <c:pt idx="16" formatCode="General">
                  <c:v>342</c:v>
                </c:pt>
                <c:pt idx="17" formatCode="General">
                  <c:v>2021</c:v>
                </c:pt>
                <c:pt idx="18" formatCode="General">
                  <c:v>3255</c:v>
                </c:pt>
                <c:pt idx="19" formatCode="General">
                  <c:v>210</c:v>
                </c:pt>
                <c:pt idx="20" formatCode="General">
                  <c:v>852</c:v>
                </c:pt>
                <c:pt idx="21" formatCode="General">
                  <c:v>921</c:v>
                </c:pt>
                <c:pt idx="22" formatCode="General">
                  <c:v>3778</c:v>
                </c:pt>
                <c:pt idx="23" formatCode="General">
                  <c:v>5280</c:v>
                </c:pt>
                <c:pt idx="24" formatCode="General">
                  <c:v>1061</c:v>
                </c:pt>
                <c:pt idx="25" formatCode="General">
                  <c:v>7148</c:v>
                </c:pt>
                <c:pt idx="26" formatCode="General">
                  <c:v>700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42147840"/>
        <c:axId val="41230336"/>
      </c:barChart>
      <c:catAx>
        <c:axId val="42147840"/>
        <c:scaling>
          <c:orientation val="minMax"/>
        </c:scaling>
        <c:delete val="0"/>
        <c:axPos val="b"/>
        <c:numFmt formatCode="_-* #,##0_-;\-* #,##0_-;_-* &quot;-&quot;??_-;_-@_-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41230336"/>
        <c:crosses val="autoZero"/>
        <c:auto val="1"/>
        <c:lblAlgn val="ctr"/>
        <c:lblOffset val="100"/>
        <c:noMultiLvlLbl val="0"/>
      </c:catAx>
      <c:valAx>
        <c:axId val="41230336"/>
        <c:scaling>
          <c:orientation val="minMax"/>
        </c:scaling>
        <c:delete val="1"/>
        <c:axPos val="l"/>
        <c:majorGridlines/>
        <c:numFmt formatCode="_-* #,##0_-;\-* #,##0_-;_-* &quot;-&quot;??_-;_-@_-" sourceLinked="1"/>
        <c:majorTickMark val="none"/>
        <c:minorTickMark val="none"/>
        <c:tickLblPos val="nextTo"/>
        <c:crossAx val="4214784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B0FC4-35C8-49E7-B3D8-5798E1B5F47B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0EA70-ECF0-4973-85D1-7F6C1FADFF6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640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B0FC4-35C8-49E7-B3D8-5798E1B5F47B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0EA70-ECF0-4973-85D1-7F6C1FADFF6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251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B0FC4-35C8-49E7-B3D8-5798E1B5F47B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0EA70-ECF0-4973-85D1-7F6C1FADFF6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147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B0FC4-35C8-49E7-B3D8-5798E1B5F47B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0EA70-ECF0-4973-85D1-7F6C1FADFF6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880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B0FC4-35C8-49E7-B3D8-5798E1B5F47B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0EA70-ECF0-4973-85D1-7F6C1FADFF6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073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B0FC4-35C8-49E7-B3D8-5798E1B5F47B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0EA70-ECF0-4973-85D1-7F6C1FADFF6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981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B0FC4-35C8-49E7-B3D8-5798E1B5F47B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0EA70-ECF0-4973-85D1-7F6C1FADFF6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824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B0FC4-35C8-49E7-B3D8-5798E1B5F47B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0EA70-ECF0-4973-85D1-7F6C1FADFF6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34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B0FC4-35C8-49E7-B3D8-5798E1B5F47B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0EA70-ECF0-4973-85D1-7F6C1FADFF6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517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B0FC4-35C8-49E7-B3D8-5798E1B5F47B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0EA70-ECF0-4973-85D1-7F6C1FADFF6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185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B0FC4-35C8-49E7-B3D8-5798E1B5F47B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0EA70-ECF0-4973-85D1-7F6C1FADFF6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470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B0FC4-35C8-49E7-B3D8-5798E1B5F47B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0EA70-ECF0-4973-85D1-7F6C1FADFF6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849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 smtClean="0"/>
              <a:t>Pronatec</a:t>
            </a:r>
            <a:r>
              <a:rPr lang="pt-BR" dirty="0" smtClean="0"/>
              <a:t>/Bolsa-Formação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Análise da </a:t>
            </a:r>
            <a:r>
              <a:rPr lang="pt-BR" dirty="0" err="1" smtClean="0"/>
              <a:t>Pactuação</a:t>
            </a:r>
            <a:r>
              <a:rPr lang="pt-BR" dirty="0" smtClean="0"/>
              <a:t> x Oferta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52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00409"/>
            <a:ext cx="8229600" cy="1143000"/>
          </a:xfrm>
        </p:spPr>
        <p:txBody>
          <a:bodyPr/>
          <a:lstStyle/>
          <a:p>
            <a:pPr algn="r"/>
            <a:r>
              <a:rPr lang="pt-BR" dirty="0" smtClean="0"/>
              <a:t>Rede Estadual</a:t>
            </a:r>
            <a:endParaRPr lang="en-US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939420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611560" y="620688"/>
            <a:ext cx="2954655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pt-BR" dirty="0" err="1" smtClean="0"/>
              <a:t>Pactuação</a:t>
            </a:r>
            <a:r>
              <a:rPr lang="pt-BR" dirty="0" smtClean="0"/>
              <a:t>: 185.113		</a:t>
            </a:r>
          </a:p>
          <a:p>
            <a:r>
              <a:rPr lang="pt-BR" dirty="0" smtClean="0"/>
              <a:t>Vagas:</a:t>
            </a:r>
            <a:r>
              <a:rPr lang="pt-BR" dirty="0" smtClean="0"/>
              <a:t> 96.417</a:t>
            </a:r>
            <a:endParaRPr lang="pt-BR" dirty="0" smtClean="0"/>
          </a:p>
          <a:p>
            <a:r>
              <a:rPr lang="pt-BR" dirty="0" smtClean="0"/>
              <a:t>Matrículas:</a:t>
            </a:r>
            <a:r>
              <a:rPr lang="pt-BR" dirty="0" smtClean="0"/>
              <a:t> 74.133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75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44008" y="260648"/>
            <a:ext cx="4330824" cy="1143000"/>
          </a:xfrm>
        </p:spPr>
        <p:txBody>
          <a:bodyPr/>
          <a:lstStyle/>
          <a:p>
            <a:pPr algn="r"/>
            <a:r>
              <a:rPr lang="pt-BR" dirty="0" smtClean="0"/>
              <a:t>Rede Federal</a:t>
            </a:r>
            <a:endParaRPr lang="en-US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487669"/>
              </p:ext>
            </p:extLst>
          </p:nvPr>
        </p:nvGraphicFramePr>
        <p:xfrm>
          <a:off x="179512" y="1196752"/>
          <a:ext cx="8784976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251520" y="260648"/>
            <a:ext cx="2954655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pt-BR" dirty="0" err="1" smtClean="0"/>
              <a:t>Pactuação</a:t>
            </a:r>
            <a:r>
              <a:rPr lang="pt-BR" dirty="0" smtClean="0"/>
              <a:t>: 299.569		</a:t>
            </a:r>
          </a:p>
          <a:p>
            <a:r>
              <a:rPr lang="pt-BR" dirty="0" smtClean="0"/>
              <a:t>Vagas:</a:t>
            </a:r>
            <a:r>
              <a:rPr lang="pt-BR" dirty="0" smtClean="0"/>
              <a:t> 258.636 </a:t>
            </a:r>
          </a:p>
          <a:p>
            <a:r>
              <a:rPr lang="pt-BR" dirty="0" smtClean="0"/>
              <a:t>Matrículas:</a:t>
            </a:r>
            <a:r>
              <a:rPr lang="pt-BR" dirty="0" smtClean="0"/>
              <a:t> 206.969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02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64088" y="274638"/>
            <a:ext cx="3322712" cy="1143000"/>
          </a:xfrm>
        </p:spPr>
        <p:txBody>
          <a:bodyPr/>
          <a:lstStyle/>
          <a:p>
            <a:pPr algn="r"/>
            <a:r>
              <a:rPr lang="pt-BR" dirty="0" smtClean="0"/>
              <a:t>SENAI</a:t>
            </a:r>
            <a:endParaRPr lang="en-US" dirty="0"/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3478048"/>
              </p:ext>
            </p:extLst>
          </p:nvPr>
        </p:nvGraphicFramePr>
        <p:xfrm>
          <a:off x="457200" y="1268760"/>
          <a:ext cx="822960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611560" y="260648"/>
            <a:ext cx="2954655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pt-BR" dirty="0" err="1" smtClean="0"/>
              <a:t>Pactuação</a:t>
            </a:r>
            <a:r>
              <a:rPr lang="pt-BR" dirty="0" smtClean="0"/>
              <a:t>: 728.075		</a:t>
            </a:r>
          </a:p>
          <a:p>
            <a:r>
              <a:rPr lang="pt-BR" dirty="0" smtClean="0"/>
              <a:t>Vagas: </a:t>
            </a:r>
            <a:r>
              <a:rPr lang="pt-BR" dirty="0" smtClean="0"/>
              <a:t>632.839</a:t>
            </a:r>
          </a:p>
          <a:p>
            <a:r>
              <a:rPr lang="pt-BR" dirty="0" smtClean="0"/>
              <a:t>Matrículas: </a:t>
            </a:r>
            <a:r>
              <a:rPr lang="pt-BR" dirty="0" smtClean="0"/>
              <a:t>551.907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28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292080" y="274638"/>
            <a:ext cx="3394720" cy="1143000"/>
          </a:xfrm>
        </p:spPr>
        <p:txBody>
          <a:bodyPr/>
          <a:lstStyle/>
          <a:p>
            <a:pPr algn="r"/>
            <a:r>
              <a:rPr lang="pt-BR" dirty="0" smtClean="0"/>
              <a:t>SENAC</a:t>
            </a:r>
            <a:endParaRPr lang="en-US" dirty="0"/>
          </a:p>
        </p:txBody>
      </p:sp>
      <p:sp>
        <p:nvSpPr>
          <p:cNvPr id="4" name="CaixaDeTexto 3"/>
          <p:cNvSpPr txBox="1"/>
          <p:nvPr/>
        </p:nvSpPr>
        <p:spPr>
          <a:xfrm>
            <a:off x="467544" y="270925"/>
            <a:ext cx="4801314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pt-BR" dirty="0" err="1" smtClean="0"/>
              <a:t>Pactuação</a:t>
            </a:r>
            <a:r>
              <a:rPr lang="pt-BR" dirty="0" smtClean="0"/>
              <a:t>: 532.027				</a:t>
            </a:r>
          </a:p>
          <a:p>
            <a:r>
              <a:rPr lang="pt-BR" dirty="0" smtClean="0"/>
              <a:t>Vagas:</a:t>
            </a:r>
            <a:r>
              <a:rPr lang="pt-BR" dirty="0" smtClean="0"/>
              <a:t> 442.926</a:t>
            </a:r>
          </a:p>
          <a:p>
            <a:r>
              <a:rPr lang="pt-BR" dirty="0" smtClean="0"/>
              <a:t>Matrículas:</a:t>
            </a:r>
            <a:r>
              <a:rPr lang="pt-BR" dirty="0" smtClean="0"/>
              <a:t> 392.619</a:t>
            </a:r>
            <a:endParaRPr lang="en-US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845665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910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76056" y="274638"/>
            <a:ext cx="3610744" cy="1143000"/>
          </a:xfrm>
        </p:spPr>
        <p:txBody>
          <a:bodyPr/>
          <a:lstStyle/>
          <a:p>
            <a:pPr algn="r"/>
            <a:r>
              <a:rPr lang="pt-BR" dirty="0" smtClean="0"/>
              <a:t>SENAR</a:t>
            </a:r>
            <a:endParaRPr lang="en-US" dirty="0"/>
          </a:p>
        </p:txBody>
      </p:sp>
      <p:sp>
        <p:nvSpPr>
          <p:cNvPr id="4" name="CaixaDeTexto 3"/>
          <p:cNvSpPr txBox="1"/>
          <p:nvPr/>
        </p:nvSpPr>
        <p:spPr>
          <a:xfrm>
            <a:off x="467544" y="404664"/>
            <a:ext cx="2954655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pt-BR" dirty="0" err="1" smtClean="0"/>
              <a:t>Pactuação</a:t>
            </a:r>
            <a:r>
              <a:rPr lang="pt-BR" dirty="0" smtClean="0"/>
              <a:t>: 45.796		</a:t>
            </a:r>
          </a:p>
          <a:p>
            <a:r>
              <a:rPr lang="pt-BR" dirty="0" smtClean="0"/>
              <a:t>Vagas: </a:t>
            </a:r>
            <a:r>
              <a:rPr lang="pt-BR" dirty="0" smtClean="0"/>
              <a:t>40.287</a:t>
            </a:r>
          </a:p>
          <a:p>
            <a:r>
              <a:rPr lang="pt-BR" dirty="0" smtClean="0"/>
              <a:t>Matrículas: </a:t>
            </a:r>
            <a:r>
              <a:rPr lang="pt-BR" dirty="0" smtClean="0"/>
              <a:t>38.077</a:t>
            </a:r>
            <a:endParaRPr lang="en-US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43037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9272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4048" y="274638"/>
            <a:ext cx="3682752" cy="1143000"/>
          </a:xfrm>
        </p:spPr>
        <p:txBody>
          <a:bodyPr/>
          <a:lstStyle/>
          <a:p>
            <a:pPr algn="r"/>
            <a:r>
              <a:rPr lang="pt-BR" dirty="0" smtClean="0"/>
              <a:t>SENAT</a:t>
            </a:r>
            <a:endParaRPr lang="en-US" dirty="0"/>
          </a:p>
        </p:txBody>
      </p:sp>
      <p:sp>
        <p:nvSpPr>
          <p:cNvPr id="4" name="CaixaDeTexto 3"/>
          <p:cNvSpPr txBox="1"/>
          <p:nvPr/>
        </p:nvSpPr>
        <p:spPr>
          <a:xfrm>
            <a:off x="458483" y="404664"/>
            <a:ext cx="2954655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pt-BR" dirty="0" err="1" smtClean="0"/>
              <a:t>Pactuação</a:t>
            </a:r>
            <a:r>
              <a:rPr lang="pt-BR" dirty="0" smtClean="0"/>
              <a:t>: 79.809		</a:t>
            </a:r>
          </a:p>
          <a:p>
            <a:r>
              <a:rPr lang="pt-BR" dirty="0" smtClean="0"/>
              <a:t>Vagas: </a:t>
            </a:r>
            <a:r>
              <a:rPr lang="pt-BR" dirty="0" smtClean="0"/>
              <a:t>84.507</a:t>
            </a:r>
          </a:p>
          <a:p>
            <a:r>
              <a:rPr lang="pt-BR" dirty="0" smtClean="0"/>
              <a:t>Matrículas: </a:t>
            </a:r>
            <a:r>
              <a:rPr lang="pt-BR" dirty="0" smtClean="0"/>
              <a:t>76.850</a:t>
            </a:r>
            <a:endParaRPr lang="en-US" dirty="0"/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635072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9272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33</Words>
  <Application>Microsoft Office PowerPoint</Application>
  <PresentationFormat>Apresentação na tela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Pronatec/Bolsa-Formação</vt:lpstr>
      <vt:lpstr>Rede Estadual</vt:lpstr>
      <vt:lpstr>Rede Federal</vt:lpstr>
      <vt:lpstr>SENAI</vt:lpstr>
      <vt:lpstr>SENAC</vt:lpstr>
      <vt:lpstr>SENAR</vt:lpstr>
      <vt:lpstr>SENAT</vt:lpstr>
    </vt:vector>
  </TitlesOfParts>
  <Company>Ministério da Educação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Pronatec/Bolsa-Formação</dc:title>
  <dc:creator>Erica de Lima Gallindo</dc:creator>
  <cp:lastModifiedBy>Erica de Lima Gallindo</cp:lastModifiedBy>
  <cp:revision>18</cp:revision>
  <dcterms:created xsi:type="dcterms:W3CDTF">2013-11-27T09:43:21Z</dcterms:created>
  <dcterms:modified xsi:type="dcterms:W3CDTF">2013-11-27T10:27:36Z</dcterms:modified>
</cp:coreProperties>
</file>